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  <p:sldMasterId id="2147483697" r:id="rId3"/>
    <p:sldMasterId id="2147483705" r:id="rId4"/>
    <p:sldMasterId id="2147483722" r:id="rId5"/>
    <p:sldMasterId id="2147483730" r:id="rId6"/>
  </p:sldMasterIdLst>
  <p:notesMasterIdLst>
    <p:notesMasterId r:id="rId39"/>
  </p:notesMasterIdLst>
  <p:sldIdLst>
    <p:sldId id="260" r:id="rId7"/>
    <p:sldId id="331" r:id="rId8"/>
    <p:sldId id="304" r:id="rId9"/>
    <p:sldId id="346" r:id="rId10"/>
    <p:sldId id="347" r:id="rId11"/>
    <p:sldId id="348" r:id="rId12"/>
    <p:sldId id="349" r:id="rId13"/>
    <p:sldId id="350" r:id="rId14"/>
    <p:sldId id="351" r:id="rId15"/>
    <p:sldId id="332" r:id="rId16"/>
    <p:sldId id="305" r:id="rId17"/>
    <p:sldId id="306" r:id="rId18"/>
    <p:sldId id="336" r:id="rId19"/>
    <p:sldId id="309" r:id="rId20"/>
    <p:sldId id="333" r:id="rId21"/>
    <p:sldId id="307" r:id="rId22"/>
    <p:sldId id="337" r:id="rId23"/>
    <p:sldId id="338" r:id="rId24"/>
    <p:sldId id="339" r:id="rId25"/>
    <p:sldId id="340" r:id="rId26"/>
    <p:sldId id="334" r:id="rId27"/>
    <p:sldId id="335" r:id="rId28"/>
    <p:sldId id="341" r:id="rId29"/>
    <p:sldId id="342" r:id="rId30"/>
    <p:sldId id="343" r:id="rId31"/>
    <p:sldId id="344" r:id="rId32"/>
    <p:sldId id="345" r:id="rId33"/>
    <p:sldId id="352" r:id="rId34"/>
    <p:sldId id="353" r:id="rId35"/>
    <p:sldId id="354" r:id="rId36"/>
    <p:sldId id="355" r:id="rId37"/>
    <p:sldId id="356" r:id="rId38"/>
  </p:sldIdLst>
  <p:sldSz cx="12192000" cy="6858000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B8F4"/>
    <a:srgbClr val="E76FCD"/>
    <a:srgbClr val="BB66DD"/>
    <a:srgbClr val="D3E2FF"/>
    <a:srgbClr val="4F81BD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6" autoAdjust="0"/>
    <p:restoredTop sz="94713" autoAdjust="0"/>
  </p:normalViewPr>
  <p:slideViewPr>
    <p:cSldViewPr>
      <p:cViewPr varScale="1">
        <p:scale>
          <a:sx n="106" d="100"/>
          <a:sy n="106" d="100"/>
        </p:scale>
        <p:origin x="792" y="114"/>
      </p:cViewPr>
      <p:guideLst>
        <p:guide orient="horz" pos="28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373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00324-F5BE-4415-A16A-C434ADC29F6C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6218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373" y="6456218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DDA663-E934-47CC-8486-04BFDDD9BE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42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74A47D-968B-4101-B981-6C2B02619F2A}" type="slidenum">
              <a:rPr kumimoji="0" lang="en-US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414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2B231C-6EBD-4DE9-8C7E-815F92E3EC03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51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585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B231C-6EBD-4DE9-8C7E-815F92E3EC03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139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585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901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B231C-6EBD-4DE9-8C7E-815F92E3EC03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139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263" y="746125"/>
            <a:ext cx="6624637" cy="3727450"/>
          </a:xfrm>
          <a:ln/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B64859-F71E-44EE-B658-A49DFD1552AE}" type="slidenum">
              <a:rPr lang="ru-RU" altLang="ru-RU" smtClean="0">
                <a:solidFill>
                  <a:srgbClr val="000000"/>
                </a:solidFill>
              </a:rPr>
              <a:pPr/>
              <a:t>29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105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263" y="746125"/>
            <a:ext cx="6624637" cy="3727450"/>
          </a:xfrm>
          <a:ln/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B64859-F71E-44EE-B658-A49DFD1552AE}" type="slidenum">
              <a:rPr lang="ru-RU" altLang="ru-RU" smtClean="0">
                <a:solidFill>
                  <a:srgbClr val="000000"/>
                </a:solidFill>
              </a:rPr>
              <a:pPr/>
              <a:t>30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62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png"/></Relationships>
</file>

<file path=ppt/slideLayouts/_rels/slideLayout4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4"/>
            <a:ext cx="10363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4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97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600" y="93644"/>
            <a:ext cx="1235563" cy="9693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372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53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311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155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845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11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624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8456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3675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6"/>
            <a:ext cx="10363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6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97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601" y="93644"/>
            <a:ext cx="1235563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2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9351" y="3200401"/>
            <a:ext cx="11392741" cy="155877"/>
          </a:xfrm>
        </p:spPr>
        <p:txBody>
          <a:bodyPr lIns="0" tIns="0" rIns="0" bIns="0"/>
          <a:lstStyle>
            <a:lvl1pPr>
              <a:defRPr sz="1013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9350" y="3793506"/>
            <a:ext cx="11713301" cy="276999"/>
          </a:xfrm>
        </p:spPr>
        <p:txBody>
          <a:bodyPr lIns="0" tIns="0" rIns="0" bIns="0"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8503925"/>
            <a:ext cx="3901440" cy="155877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14350"/>
            <a:endParaRPr lang="ru-RU" sz="1013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8503925"/>
            <a:ext cx="2804160" cy="155877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14350"/>
            <a:fld id="{1D8BD707-D9CF-40AE-B4C6-C98DA3205C09}" type="datetimeFigureOut">
              <a:rPr lang="en-US" sz="1013" smtClean="0">
                <a:solidFill>
                  <a:prstClr val="black">
                    <a:tint val="75000"/>
                  </a:prstClr>
                </a:solidFill>
              </a:rPr>
              <a:pPr defTabSz="514350"/>
              <a:t>5/21/2019</a:t>
            </a:fld>
            <a:endParaRPr lang="en-US" sz="1013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8503925"/>
            <a:ext cx="2804160" cy="155877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14350"/>
            <a:fld id="{B6F15528-21DE-4FAA-801E-634DDDAF4B2B}" type="slidenum">
              <a:rPr lang="ru-RU" sz="1013" smtClean="0">
                <a:solidFill>
                  <a:prstClr val="black">
                    <a:tint val="75000"/>
                  </a:prstClr>
                </a:solidFill>
              </a:rPr>
              <a:pPr defTabSz="514350"/>
              <a:t>‹#›</a:t>
            </a:fld>
            <a:endParaRPr lang="ru-RU" sz="1013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5" y="3923541"/>
            <a:ext cx="10047079" cy="2934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3" y="3923540"/>
            <a:ext cx="10047079" cy="29344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81" y="0"/>
            <a:ext cx="12192000" cy="1219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Группа 13"/>
          <p:cNvGrpSpPr/>
          <p:nvPr userDrawn="1"/>
        </p:nvGrpSpPr>
        <p:grpSpPr>
          <a:xfrm>
            <a:off x="-98310" y="0"/>
            <a:ext cx="1415819" cy="1261628"/>
            <a:chOff x="-73732" y="0"/>
            <a:chExt cx="1061864" cy="1261628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 userDrawn="1"/>
          </p:nvSpPr>
          <p:spPr>
            <a:xfrm>
              <a:off x="-73732" y="926921"/>
              <a:ext cx="1061864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ГОСУДАРСТВЕННАЯ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ВОРОНЕЖСКОЙ ОБЛАСТИ</a:t>
              </a:r>
              <a:endParaRPr lang="ru-RU" sz="5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17746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9352" y="3200403"/>
            <a:ext cx="11392741" cy="116955"/>
          </a:xfrm>
        </p:spPr>
        <p:txBody>
          <a:bodyPr lIns="0" tIns="0" rIns="0" bIns="0"/>
          <a:lstStyle>
            <a:lvl1pPr>
              <a:defRPr sz="76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9351" y="3793506"/>
            <a:ext cx="11713301" cy="276999"/>
          </a:xfrm>
        </p:spPr>
        <p:txBody>
          <a:bodyPr lIns="0" tIns="0" rIns="0" bIns="0"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8503927"/>
            <a:ext cx="3901440" cy="116955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5763"/>
            <a:endParaRPr lang="ru-RU" sz="76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8503927"/>
            <a:ext cx="2804160" cy="116955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5763"/>
            <a:fld id="{1D8BD707-D9CF-40AE-B4C6-C98DA3205C09}" type="datetimeFigureOut">
              <a:rPr lang="en-US" sz="760" smtClean="0">
                <a:solidFill>
                  <a:prstClr val="black">
                    <a:tint val="75000"/>
                  </a:prstClr>
                </a:solidFill>
              </a:rPr>
              <a:pPr defTabSz="385763"/>
              <a:t>5/21/2019</a:t>
            </a:fld>
            <a:endParaRPr lang="en-US" sz="76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8503927"/>
            <a:ext cx="2804160" cy="116955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5763"/>
            <a:fld id="{B6F15528-21DE-4FAA-801E-634DDDAF4B2B}" type="slidenum">
              <a:rPr lang="ru-RU" sz="760" smtClean="0">
                <a:solidFill>
                  <a:prstClr val="black">
                    <a:tint val="75000"/>
                  </a:prstClr>
                </a:solidFill>
              </a:rPr>
              <a:pPr defTabSz="385763"/>
              <a:t>‹#›</a:t>
            </a:fld>
            <a:endParaRPr lang="ru-RU" sz="76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6" y="3923543"/>
            <a:ext cx="10047079" cy="2934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5" y="3923542"/>
            <a:ext cx="10047079" cy="29344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81" y="0"/>
            <a:ext cx="12192000" cy="1219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Группа 13"/>
          <p:cNvGrpSpPr/>
          <p:nvPr userDrawn="1"/>
        </p:nvGrpSpPr>
        <p:grpSpPr>
          <a:xfrm>
            <a:off x="-98310" y="2"/>
            <a:ext cx="1415819" cy="1201227"/>
            <a:chOff x="-73732" y="0"/>
            <a:chExt cx="1061864" cy="1201227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 userDrawn="1"/>
          </p:nvSpPr>
          <p:spPr>
            <a:xfrm>
              <a:off x="-73732" y="926921"/>
              <a:ext cx="1061864" cy="274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ГОСУДАРСТВЕННАЯ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ВОРОНЕЖСКОЙ ОБЛАСТИ</a:t>
              </a:r>
              <a:endParaRPr lang="ru-RU" sz="394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4943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490928"/>
            <a:ext cx="11392741" cy="155877"/>
          </a:xfrm>
        </p:spPr>
        <p:txBody>
          <a:bodyPr lIns="0" tIns="0" rIns="0" bIns="0"/>
          <a:lstStyle>
            <a:lvl1pPr>
              <a:defRPr sz="1013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625"/>
                    </a14:imgEffect>
                    <a14:imgEffect>
                      <a14:saturation sat="3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1371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44922" y="3925570"/>
            <a:ext cx="10047079" cy="2932430"/>
          </a:xfrm>
          <a:prstGeom prst="rect">
            <a:avLst/>
          </a:prstGeom>
        </p:spPr>
      </p:pic>
      <p:grpSp>
        <p:nvGrpSpPr>
          <p:cNvPr id="3" name="Группа 2"/>
          <p:cNvGrpSpPr/>
          <p:nvPr userDrawn="1"/>
        </p:nvGrpSpPr>
        <p:grpSpPr>
          <a:xfrm>
            <a:off x="10363203" y="15704"/>
            <a:ext cx="1828799" cy="1227440"/>
            <a:chOff x="7858756" y="0"/>
            <a:chExt cx="1371599" cy="1227440"/>
          </a:xfrm>
        </p:grpSpPr>
        <p:sp>
          <p:nvSpPr>
            <p:cNvPr id="13" name="TextBox 12"/>
            <p:cNvSpPr txBox="1"/>
            <p:nvPr userDrawn="1"/>
          </p:nvSpPr>
          <p:spPr>
            <a:xfrm>
              <a:off x="7858756" y="996608"/>
              <a:ext cx="137159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50" dirty="0" smtClean="0">
                  <a:solidFill>
                    <a:prstClr val="black"/>
                  </a:solidFill>
                </a:rPr>
                <a:t>ГОСУДАРСТВЕННАЯ ЖИЛИЩНАЯ ИНСПЕКЦИЯ</a:t>
              </a:r>
            </a:p>
            <a:p>
              <a:pPr algn="ctr"/>
              <a:r>
                <a:rPr lang="ru-RU" sz="450" dirty="0" smtClean="0">
                  <a:solidFill>
                    <a:prstClr val="black"/>
                  </a:solidFill>
                </a:rPr>
                <a:t>ВОРОНЕЖСКОЙ ОБЛАСТИ</a:t>
              </a:r>
              <a:endParaRPr lang="ru-RU" sz="450" dirty="0">
                <a:solidFill>
                  <a:prstClr val="black"/>
                </a:solidFill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043486" y="0"/>
              <a:ext cx="1020763" cy="10675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465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57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817467"/>
            <a:ext cx="9144000" cy="69249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27699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309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solidFill>
          <a:schemeClr val="accent5">
            <a:tint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3" y="3925570"/>
            <a:ext cx="10047079" cy="29324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07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FAB335-FDED-435D-8E1D-E068A792B1D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colorTemperature colorTemp="8375"/>
                    </a14:imgEffect>
                    <a14:imgEffect>
                      <a14:saturation sat="1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 userDrawn="1"/>
        </p:nvGrpSpPr>
        <p:grpSpPr>
          <a:xfrm>
            <a:off x="-98310" y="2819"/>
            <a:ext cx="1415819" cy="1290636"/>
            <a:chOff x="10822747" y="-14116"/>
            <a:chExt cx="1415819" cy="1290636"/>
          </a:xfrm>
        </p:grpSpPr>
        <p:sp>
          <p:nvSpPr>
            <p:cNvPr id="9" name="Прямоугольник 8"/>
            <p:cNvSpPr/>
            <p:nvPr userDrawn="1"/>
          </p:nvSpPr>
          <p:spPr>
            <a:xfrm>
              <a:off x="10822747" y="1002214"/>
              <a:ext cx="1415819" cy="274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ГОСУДАРСТВЕННАЯ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ВОРОНЕЖСКОЙ ОБЛАСТИ</a:t>
              </a:r>
              <a:endParaRPr lang="ru-RU" sz="394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920536" y="-14116"/>
              <a:ext cx="1220242" cy="1066852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7668" y="10636"/>
            <a:ext cx="2844800" cy="121252"/>
          </a:xfrm>
        </p:spPr>
        <p:txBody>
          <a:bodyPr/>
          <a:lstStyle>
            <a:lvl1pPr>
              <a:defRPr sz="788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/>
                </a:solidFill>
              </a:rPr>
              <a:t>слайд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282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>
            <a:alphaModFix amt="20000"/>
            <a:lum/>
          </a:blip>
          <a:srcRect/>
          <a:stretch>
            <a:fillRect t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12800" y="6377946"/>
            <a:ext cx="3738880" cy="138499"/>
          </a:xfrm>
        </p:spPr>
        <p:txBody>
          <a:bodyPr/>
          <a:lstStyle/>
          <a:p>
            <a:pPr>
              <a:defRPr/>
            </a:pPr>
            <a:fld id="{CC758442-3C7F-4FF7-BD42-8322A83B99D9}" type="datetime1">
              <a:rPr lang="ru-RU" sz="9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21.05.2019</a:t>
            </a:fld>
            <a:endParaRPr lang="ru-RU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527040" y="6377946"/>
            <a:ext cx="5201920" cy="138499"/>
          </a:xfrm>
        </p:spPr>
        <p:txBody>
          <a:bodyPr/>
          <a:lstStyle/>
          <a:p>
            <a:pPr>
              <a:defRPr/>
            </a:pPr>
            <a:endParaRPr lang="ru-RU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1365" y="6371169"/>
            <a:ext cx="2844800" cy="138499"/>
          </a:xfrm>
        </p:spPr>
        <p:txBody>
          <a:bodyPr/>
          <a:lstStyle/>
          <a:p>
            <a:pPr>
              <a:defRPr/>
            </a:pPr>
            <a:fld id="{32652007-71B9-475A-A1F3-F584F62831F4}" type="slidenum">
              <a:rPr lang="ru-RU" sz="9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Группа 9"/>
          <p:cNvGrpSpPr/>
          <p:nvPr userDrawn="1"/>
        </p:nvGrpSpPr>
        <p:grpSpPr>
          <a:xfrm>
            <a:off x="10784165" y="79142"/>
            <a:ext cx="1415819" cy="1201227"/>
            <a:chOff x="-73732" y="0"/>
            <a:chExt cx="1061864" cy="1201227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 userDrawn="1"/>
          </p:nvSpPr>
          <p:spPr>
            <a:xfrm>
              <a:off x="-73732" y="926921"/>
              <a:ext cx="1061864" cy="274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ГОСУДАРСТВЕННАЯ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ВОРОНЕЖСКОЙ ОБЛАСТИ</a:t>
              </a:r>
              <a:endParaRPr lang="ru-RU" sz="394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8575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D35A08-B609-4E2D-91EF-D9C5A4C8CDB7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F8E98D-BBED-40CD-B9B8-03F856232078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3504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E352C8-69A7-4F56-9811-1739421FA563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63CF7-3771-4B14-9A4A-086571E43AC9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578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C0D7FA-5696-40A7-A794-09A071C7756B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8006F2-9F4B-4088-9877-721798287C29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4200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7DAA0D-20B4-4129-AB30-93F1CEC12621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C619D-EBDB-481D-AF1D-8C6976D1EBD6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11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490926"/>
            <a:ext cx="11392741" cy="207749"/>
          </a:xfrm>
        </p:spPr>
        <p:txBody>
          <a:bodyPr lIns="0" tIns="0" rIns="0" bIns="0"/>
          <a:lstStyle>
            <a:lvl1pPr>
              <a:defRPr sz="135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5/21/2019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625"/>
                    </a14:imgEffect>
                    <a14:imgEffect>
                      <a14:saturation sat="3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1371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44921" y="3925570"/>
            <a:ext cx="10047079" cy="2932430"/>
          </a:xfrm>
          <a:prstGeom prst="rect">
            <a:avLst/>
          </a:prstGeom>
        </p:spPr>
      </p:pic>
      <p:grpSp>
        <p:nvGrpSpPr>
          <p:cNvPr id="3" name="Группа 2"/>
          <p:cNvGrpSpPr/>
          <p:nvPr userDrawn="1"/>
        </p:nvGrpSpPr>
        <p:grpSpPr>
          <a:xfrm>
            <a:off x="10363202" y="15704"/>
            <a:ext cx="1828799" cy="1273607"/>
            <a:chOff x="7858756" y="0"/>
            <a:chExt cx="1371599" cy="1273607"/>
          </a:xfrm>
        </p:grpSpPr>
        <p:sp>
          <p:nvSpPr>
            <p:cNvPr id="13" name="TextBox 12"/>
            <p:cNvSpPr txBox="1"/>
            <p:nvPr userDrawn="1"/>
          </p:nvSpPr>
          <p:spPr>
            <a:xfrm>
              <a:off x="7858756" y="996608"/>
              <a:ext cx="13715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" dirty="0" smtClean="0"/>
                <a:t>ГОСУДАРСТВЕННАЯ ЖИЛИЩНАЯ ИНСПЕКЦИЯ</a:t>
              </a:r>
            </a:p>
            <a:p>
              <a:pPr algn="ctr"/>
              <a:r>
                <a:rPr lang="ru-RU" sz="600" dirty="0" smtClean="0"/>
                <a:t>ВОРОНЕЖСКОЙ ОБЛАСТИ</a:t>
              </a:r>
              <a:endParaRPr lang="ru-RU" sz="600" dirty="0"/>
            </a:p>
          </p:txBody>
        </p:sp>
        <p:pic>
          <p:nvPicPr>
            <p:cNvPr id="14" name="Рисунок 13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043486" y="0"/>
              <a:ext cx="1020763" cy="10675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BEF2E7-8B84-489B-813B-A31D94EB6C52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B0CE6-1C60-4048-948E-2855DC59CCB8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986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6D909-B063-4DEB-A24B-6EF5745DB8FB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BE135-1179-4AC6-9300-4D209AB433AF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5284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D0A8AE-DFC3-4168-BE08-4C275CD91D8B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3A3CF-43B6-40A8-A7B8-CB5517CA3B94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908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B60344-FB5D-4D6E-8EF0-94870161A697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BC9959-6132-4EBD-887A-91384EAC4AFB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772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A3944D-AC21-4578-80FD-99306C0DAFC9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12C2F-1987-46B0-9667-2314B76664BE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2815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53783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418AB3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67782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81049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16032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0025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9001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CC1F82-A4CD-42C5-A1BE-BE520C663037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032439-C70C-44E0-88C0-C3E2C750FCB0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920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6EA83B-07C2-43CA-BF1B-13A11B81A136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5308A-9325-4136-A288-7E4A802B7853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4119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6"/>
            <a:ext cx="10363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6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97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601" y="93644"/>
            <a:ext cx="1235563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7604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9352" y="3200403"/>
            <a:ext cx="11392741" cy="116955"/>
          </a:xfrm>
        </p:spPr>
        <p:txBody>
          <a:bodyPr lIns="0" tIns="0" rIns="0" bIns="0"/>
          <a:lstStyle>
            <a:lvl1pPr>
              <a:defRPr sz="76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9351" y="3793506"/>
            <a:ext cx="11713301" cy="276999"/>
          </a:xfrm>
        </p:spPr>
        <p:txBody>
          <a:bodyPr lIns="0" tIns="0" rIns="0" bIns="0"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8503927"/>
            <a:ext cx="3901440" cy="116955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5763"/>
            <a:endParaRPr lang="ru-RU" sz="76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8503927"/>
            <a:ext cx="2804160" cy="116955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5763"/>
            <a:fld id="{1D8BD707-D9CF-40AE-B4C6-C98DA3205C09}" type="datetimeFigureOut">
              <a:rPr lang="en-US" sz="760" smtClean="0">
                <a:solidFill>
                  <a:prstClr val="black">
                    <a:tint val="75000"/>
                  </a:prstClr>
                </a:solidFill>
              </a:rPr>
              <a:pPr defTabSz="385763"/>
              <a:t>5/21/2019</a:t>
            </a:fld>
            <a:endParaRPr lang="en-US" sz="76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8503927"/>
            <a:ext cx="2804160" cy="116955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5763"/>
            <a:fld id="{B6F15528-21DE-4FAA-801E-634DDDAF4B2B}" type="slidenum">
              <a:rPr lang="ru-RU" sz="760" smtClean="0">
                <a:solidFill>
                  <a:prstClr val="black">
                    <a:tint val="75000"/>
                  </a:prstClr>
                </a:solidFill>
              </a:rPr>
              <a:pPr defTabSz="385763"/>
              <a:t>‹#›</a:t>
            </a:fld>
            <a:endParaRPr lang="ru-RU" sz="76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6" y="3923543"/>
            <a:ext cx="10047079" cy="2934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5" y="3923542"/>
            <a:ext cx="10047079" cy="29344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81" y="0"/>
            <a:ext cx="12192000" cy="1219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Группа 13"/>
          <p:cNvGrpSpPr/>
          <p:nvPr userDrawn="1"/>
        </p:nvGrpSpPr>
        <p:grpSpPr>
          <a:xfrm>
            <a:off x="-98310" y="2"/>
            <a:ext cx="1415819" cy="1201227"/>
            <a:chOff x="-73732" y="0"/>
            <a:chExt cx="1061864" cy="1201227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 userDrawn="1"/>
          </p:nvSpPr>
          <p:spPr>
            <a:xfrm>
              <a:off x="-73732" y="926921"/>
              <a:ext cx="1061864" cy="274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ГОСУДАРСТВЕННАЯ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ВОРОНЕЖСКОЙ ОБЛАСТИ</a:t>
              </a:r>
              <a:endParaRPr lang="ru-RU" sz="394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50657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490928"/>
            <a:ext cx="11392741" cy="155877"/>
          </a:xfrm>
        </p:spPr>
        <p:txBody>
          <a:bodyPr lIns="0" tIns="0" rIns="0" bIns="0"/>
          <a:lstStyle>
            <a:lvl1pPr>
              <a:defRPr sz="1013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625"/>
                    </a14:imgEffect>
                    <a14:imgEffect>
                      <a14:saturation sat="3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1371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44922" y="3925570"/>
            <a:ext cx="10047079" cy="2932430"/>
          </a:xfrm>
          <a:prstGeom prst="rect">
            <a:avLst/>
          </a:prstGeom>
        </p:spPr>
      </p:pic>
      <p:grpSp>
        <p:nvGrpSpPr>
          <p:cNvPr id="3" name="Группа 2"/>
          <p:cNvGrpSpPr/>
          <p:nvPr userDrawn="1"/>
        </p:nvGrpSpPr>
        <p:grpSpPr>
          <a:xfrm>
            <a:off x="10363203" y="15704"/>
            <a:ext cx="1828799" cy="1227440"/>
            <a:chOff x="7858756" y="0"/>
            <a:chExt cx="1371599" cy="1227440"/>
          </a:xfrm>
        </p:grpSpPr>
        <p:sp>
          <p:nvSpPr>
            <p:cNvPr id="13" name="TextBox 12"/>
            <p:cNvSpPr txBox="1"/>
            <p:nvPr userDrawn="1"/>
          </p:nvSpPr>
          <p:spPr>
            <a:xfrm>
              <a:off x="7858756" y="996608"/>
              <a:ext cx="137159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50" dirty="0" smtClean="0">
                  <a:solidFill>
                    <a:prstClr val="black"/>
                  </a:solidFill>
                </a:rPr>
                <a:t>ГОСУДАРСТВЕННАЯ ЖИЛИЩНАЯ ИНСПЕКЦИЯ</a:t>
              </a:r>
            </a:p>
            <a:p>
              <a:pPr algn="ctr"/>
              <a:r>
                <a:rPr lang="ru-RU" sz="450" dirty="0" smtClean="0">
                  <a:solidFill>
                    <a:prstClr val="black"/>
                  </a:solidFill>
                </a:rPr>
                <a:t>ВОРОНЕЖСКОЙ ОБЛАСТИ</a:t>
              </a:r>
              <a:endParaRPr lang="ru-RU" sz="450" dirty="0">
                <a:solidFill>
                  <a:prstClr val="black"/>
                </a:solidFill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043486" y="0"/>
              <a:ext cx="1020763" cy="10675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994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2396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817467"/>
            <a:ext cx="9144000" cy="69249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27699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68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solidFill>
          <a:schemeClr val="accent5">
            <a:tint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3" y="3925570"/>
            <a:ext cx="10047079" cy="29324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07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FAB335-FDED-435D-8E1D-E068A792B1D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colorTemperature colorTemp="8375"/>
                    </a14:imgEffect>
                    <a14:imgEffect>
                      <a14:saturation sat="1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 userDrawn="1"/>
        </p:nvGrpSpPr>
        <p:grpSpPr>
          <a:xfrm>
            <a:off x="-98310" y="2819"/>
            <a:ext cx="1415819" cy="1290636"/>
            <a:chOff x="10822747" y="-14116"/>
            <a:chExt cx="1415819" cy="1290636"/>
          </a:xfrm>
        </p:grpSpPr>
        <p:sp>
          <p:nvSpPr>
            <p:cNvPr id="9" name="Прямоугольник 8"/>
            <p:cNvSpPr/>
            <p:nvPr userDrawn="1"/>
          </p:nvSpPr>
          <p:spPr>
            <a:xfrm>
              <a:off x="10822747" y="1002214"/>
              <a:ext cx="1415819" cy="274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ГОСУДАРСТВЕННАЯ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ВОРОНЕЖСКОЙ ОБЛАСТИ</a:t>
              </a:r>
              <a:endParaRPr lang="ru-RU" sz="394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920536" y="-14116"/>
              <a:ext cx="1220242" cy="1066852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7668" y="10636"/>
            <a:ext cx="2844800" cy="121252"/>
          </a:xfrm>
        </p:spPr>
        <p:txBody>
          <a:bodyPr/>
          <a:lstStyle>
            <a:lvl1pPr>
              <a:defRPr sz="788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/>
                </a:solidFill>
              </a:rPr>
              <a:t>слайд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314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>
            <a:alphaModFix amt="20000"/>
            <a:lum/>
          </a:blip>
          <a:srcRect/>
          <a:stretch>
            <a:fillRect t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12800" y="6377946"/>
            <a:ext cx="3738880" cy="138499"/>
          </a:xfrm>
        </p:spPr>
        <p:txBody>
          <a:bodyPr/>
          <a:lstStyle/>
          <a:p>
            <a:pPr>
              <a:defRPr/>
            </a:pPr>
            <a:fld id="{CC758442-3C7F-4FF7-BD42-8322A83B99D9}" type="datetime1">
              <a:rPr lang="ru-RU" sz="9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21.05.2019</a:t>
            </a:fld>
            <a:endParaRPr lang="ru-RU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527040" y="6377946"/>
            <a:ext cx="5201920" cy="138499"/>
          </a:xfrm>
        </p:spPr>
        <p:txBody>
          <a:bodyPr/>
          <a:lstStyle/>
          <a:p>
            <a:pPr>
              <a:defRPr/>
            </a:pPr>
            <a:endParaRPr lang="ru-RU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1365" y="6371169"/>
            <a:ext cx="2844800" cy="138499"/>
          </a:xfrm>
        </p:spPr>
        <p:txBody>
          <a:bodyPr/>
          <a:lstStyle/>
          <a:p>
            <a:pPr>
              <a:defRPr/>
            </a:pPr>
            <a:fld id="{32652007-71B9-475A-A1F3-F584F62831F4}" type="slidenum">
              <a:rPr lang="ru-RU" sz="9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Группа 9"/>
          <p:cNvGrpSpPr/>
          <p:nvPr userDrawn="1"/>
        </p:nvGrpSpPr>
        <p:grpSpPr>
          <a:xfrm>
            <a:off x="10784165" y="79142"/>
            <a:ext cx="1415819" cy="1201227"/>
            <a:chOff x="-73732" y="0"/>
            <a:chExt cx="1061864" cy="1201227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 userDrawn="1"/>
          </p:nvSpPr>
          <p:spPr>
            <a:xfrm>
              <a:off x="-73732" y="926921"/>
              <a:ext cx="1061864" cy="274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ГОСУДАРСТВЕННАЯ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ВОРОНЕЖСКОЙ ОБЛАСТИ</a:t>
              </a:r>
              <a:endParaRPr lang="ru-RU" sz="394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23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D35A08-B609-4E2D-91EF-D9C5A4C8CDB7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F8E98D-BBED-40CD-B9B8-03F856232078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098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86633"/>
            <a:ext cx="9144000" cy="92333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36933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987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E352C8-69A7-4F56-9811-1739421FA563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63CF7-3771-4B14-9A4A-086571E43AC9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572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C0D7FA-5696-40A7-A794-09A071C7756B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8006F2-9F4B-4088-9877-721798287C29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962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7DAA0D-20B4-4129-AB30-93F1CEC12621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C619D-EBDB-481D-AF1D-8C6976D1EBD6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6269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BEF2E7-8B84-489B-813B-A31D94EB6C52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B0CE6-1C60-4048-948E-2855DC59CCB8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2056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6D909-B063-4DEB-A24B-6EF5745DB8FB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BE135-1179-4AC6-9300-4D209AB433AF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3887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D0A8AE-DFC3-4168-BE08-4C275CD91D8B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3A3CF-43B6-40A8-A7B8-CB5517CA3B94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0668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B60344-FB5D-4D6E-8EF0-94870161A697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BC9959-6132-4EBD-887A-91384EAC4AFB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97576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A3944D-AC21-4578-80FD-99306C0DAFC9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12C2F-1987-46B0-9667-2314B76664BE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0270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34988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418AB3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0548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solidFill>
          <a:schemeClr val="accent5">
            <a:tint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2" y="3925570"/>
            <a:ext cx="10047079" cy="29324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05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FAB335-FDED-435D-8E1D-E068A792B1D9}" type="datetime1">
              <a:rPr lang="ru-RU" smtClean="0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colorTemperature colorTemp="8375"/>
                    </a14:imgEffect>
                    <a14:imgEffect>
                      <a14:saturation sat="1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 userDrawn="1"/>
        </p:nvGrpSpPr>
        <p:grpSpPr>
          <a:xfrm>
            <a:off x="-98310" y="2819"/>
            <a:ext cx="1415819" cy="1351037"/>
            <a:chOff x="10822747" y="-14116"/>
            <a:chExt cx="1415819" cy="1351037"/>
          </a:xfrm>
        </p:grpSpPr>
        <p:sp>
          <p:nvSpPr>
            <p:cNvPr id="9" name="Прямоугольник 8"/>
            <p:cNvSpPr/>
            <p:nvPr userDrawn="1"/>
          </p:nvSpPr>
          <p:spPr>
            <a:xfrm>
              <a:off x="10822747" y="1002214"/>
              <a:ext cx="1415819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ГОСУДАРСТВЕННАЯ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ВОРОНЕЖСКОЙ ОБЛАСТИ</a:t>
              </a:r>
              <a:endParaRPr lang="ru-RU" sz="5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920536" y="-14116"/>
              <a:ext cx="1220242" cy="1066852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7668" y="10635"/>
            <a:ext cx="2844800" cy="161583"/>
          </a:xfrm>
        </p:spPr>
        <p:txBody>
          <a:bodyPr/>
          <a:lstStyle>
            <a:lvl1pPr>
              <a:defRPr sz="105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 dirty="0" smtClean="0"/>
              <a:t>слайд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4846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8161615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036926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17726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CC1F82-A4CD-42C5-A1BE-BE520C663037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032439-C70C-44E0-88C0-C3E2C750FCB0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0979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6EA83B-07C2-43CA-BF1B-13A11B81A136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21.05.2019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5308A-9325-4136-A288-7E4A802B7853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92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>
            <a:alphaModFix amt="20000"/>
            <a:lum/>
          </a:blip>
          <a:srcRect/>
          <a:stretch>
            <a:fillRect t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12800" y="6377944"/>
            <a:ext cx="3738880" cy="184666"/>
          </a:xfrm>
        </p:spPr>
        <p:txBody>
          <a:bodyPr/>
          <a:lstStyle/>
          <a:p>
            <a:pPr>
              <a:defRPr/>
            </a:pPr>
            <a:fld id="{CC758442-3C7F-4FF7-BD42-8322A83B99D9}" type="datetime1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21.05.2019</a:t>
            </a:fld>
            <a:endParaRPr lang="ru-RU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527040" y="6377944"/>
            <a:ext cx="5201920" cy="184666"/>
          </a:xfrm>
        </p:spPr>
        <p:txBody>
          <a:bodyPr/>
          <a:lstStyle/>
          <a:p>
            <a:pPr>
              <a:defRPr/>
            </a:pPr>
            <a:endParaRPr lang="ru-RU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1365" y="6371167"/>
            <a:ext cx="2844800" cy="184666"/>
          </a:xfrm>
        </p:spPr>
        <p:txBody>
          <a:bodyPr/>
          <a:lstStyle/>
          <a:p>
            <a:pPr>
              <a:defRPr/>
            </a:pPr>
            <a:fld id="{32652007-71B9-475A-A1F3-F584F62831F4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sz="12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Группа 9"/>
          <p:cNvGrpSpPr/>
          <p:nvPr userDrawn="1"/>
        </p:nvGrpSpPr>
        <p:grpSpPr>
          <a:xfrm>
            <a:off x="10784164" y="79140"/>
            <a:ext cx="1415819" cy="1261628"/>
            <a:chOff x="-73732" y="0"/>
            <a:chExt cx="1061864" cy="1261628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 userDrawn="1"/>
          </p:nvSpPr>
          <p:spPr>
            <a:xfrm>
              <a:off x="-73732" y="926921"/>
              <a:ext cx="1061864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ГОСУДАРСТВЕННАЯ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ВОРОНЕЖСКОЙ ОБЛАСТИ</a:t>
              </a:r>
              <a:endParaRPr lang="ru-RU" sz="5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642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bg2">
                <a:lumMod val="90000"/>
              </a:schemeClr>
            </a:gs>
            <a:gs pos="83000">
              <a:schemeClr val="bg2">
                <a:lumMod val="75000"/>
              </a:schemeClr>
            </a:gs>
            <a:gs pos="100000">
              <a:schemeClr val="bg2">
                <a:lumMod val="2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9156" y="76200"/>
            <a:ext cx="9144000" cy="1016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1981200"/>
            <a:ext cx="10744200" cy="34290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-22577" y="67733"/>
            <a:ext cx="1828799" cy="1273607"/>
            <a:chOff x="7858756" y="0"/>
            <a:chExt cx="1371599" cy="1273607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7858756" y="996608"/>
              <a:ext cx="13715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" dirty="0" smtClean="0"/>
                <a:t>ГОСУДАРСТВЕННАЯ ЖИЛИЩНАЯ ИНСПЕКЦИЯ</a:t>
              </a:r>
            </a:p>
            <a:p>
              <a:pPr algn="ctr"/>
              <a:r>
                <a:rPr lang="ru-RU" sz="600" dirty="0" smtClean="0"/>
                <a:t>ВОРОНЕЖСКОЙ ОБЛАСТИ</a:t>
              </a:r>
              <a:endParaRPr lang="ru-RU" sz="600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43486" y="0"/>
              <a:ext cx="1020763" cy="10675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6269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564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1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alphaModFix amt="50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9628" y="1257305"/>
            <a:ext cx="1139274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628" y="5772492"/>
            <a:ext cx="10972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4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4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4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956437" y="0"/>
            <a:ext cx="1235563" cy="1219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8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939908" cy="1219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3" r:id="rId3"/>
    <p:sldLayoutId id="2147483668" r:id="rId4"/>
    <p:sldLayoutId id="2147483669" r:id="rId5"/>
    <p:sldLayoutId id="2147483670" r:id="rId6"/>
    <p:sldLayoutId id="2147483696" r:id="rId7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A69EF-6E08-4606-8E37-FB9E6E6C3B28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54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alphaModFix amt="50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9628" y="1257307"/>
            <a:ext cx="1139274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628" y="5772494"/>
            <a:ext cx="10972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6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956437" y="0"/>
            <a:ext cx="1235563" cy="1219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8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939908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0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57175">
        <a:defRPr>
          <a:latin typeface="+mn-lt"/>
          <a:ea typeface="+mn-ea"/>
          <a:cs typeface="+mn-cs"/>
        </a:defRPr>
      </a:lvl2pPr>
      <a:lvl3pPr marL="514350">
        <a:defRPr>
          <a:latin typeface="+mn-lt"/>
          <a:ea typeface="+mn-ea"/>
          <a:cs typeface="+mn-cs"/>
        </a:defRPr>
      </a:lvl3pPr>
      <a:lvl4pPr marL="771525">
        <a:defRPr>
          <a:latin typeface="+mn-lt"/>
          <a:ea typeface="+mn-ea"/>
          <a:cs typeface="+mn-cs"/>
        </a:defRPr>
      </a:lvl4pPr>
      <a:lvl5pPr marL="1028700">
        <a:defRPr>
          <a:latin typeface="+mn-lt"/>
          <a:ea typeface="+mn-ea"/>
          <a:cs typeface="+mn-cs"/>
        </a:defRPr>
      </a:lvl5pPr>
      <a:lvl6pPr marL="1285875">
        <a:defRPr>
          <a:latin typeface="+mn-lt"/>
          <a:ea typeface="+mn-ea"/>
          <a:cs typeface="+mn-cs"/>
        </a:defRPr>
      </a:lvl6pPr>
      <a:lvl7pPr marL="1543050">
        <a:defRPr>
          <a:latin typeface="+mn-lt"/>
          <a:ea typeface="+mn-ea"/>
          <a:cs typeface="+mn-cs"/>
        </a:defRPr>
      </a:lvl7pPr>
      <a:lvl8pPr marL="1800225">
        <a:defRPr>
          <a:latin typeface="+mn-lt"/>
          <a:ea typeface="+mn-ea"/>
          <a:cs typeface="+mn-cs"/>
        </a:defRPr>
      </a:lvl8pPr>
      <a:lvl9pPr marL="2057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57175">
        <a:defRPr>
          <a:latin typeface="+mn-lt"/>
          <a:ea typeface="+mn-ea"/>
          <a:cs typeface="+mn-cs"/>
        </a:defRPr>
      </a:lvl2pPr>
      <a:lvl3pPr marL="514350">
        <a:defRPr>
          <a:latin typeface="+mn-lt"/>
          <a:ea typeface="+mn-ea"/>
          <a:cs typeface="+mn-cs"/>
        </a:defRPr>
      </a:lvl3pPr>
      <a:lvl4pPr marL="771525">
        <a:defRPr>
          <a:latin typeface="+mn-lt"/>
          <a:ea typeface="+mn-ea"/>
          <a:cs typeface="+mn-cs"/>
        </a:defRPr>
      </a:lvl4pPr>
      <a:lvl5pPr marL="1028700">
        <a:defRPr>
          <a:latin typeface="+mn-lt"/>
          <a:ea typeface="+mn-ea"/>
          <a:cs typeface="+mn-cs"/>
        </a:defRPr>
      </a:lvl5pPr>
      <a:lvl6pPr marL="1285875">
        <a:defRPr>
          <a:latin typeface="+mn-lt"/>
          <a:ea typeface="+mn-ea"/>
          <a:cs typeface="+mn-cs"/>
        </a:defRPr>
      </a:lvl6pPr>
      <a:lvl7pPr marL="1543050">
        <a:defRPr>
          <a:latin typeface="+mn-lt"/>
          <a:ea typeface="+mn-ea"/>
          <a:cs typeface="+mn-cs"/>
        </a:defRPr>
      </a:lvl7pPr>
      <a:lvl8pPr marL="1800225">
        <a:defRPr>
          <a:latin typeface="+mn-lt"/>
          <a:ea typeface="+mn-ea"/>
          <a:cs typeface="+mn-cs"/>
        </a:defRPr>
      </a:lvl8pPr>
      <a:lvl9pPr marL="20574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268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alphaModFix amt="50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9628" y="1257307"/>
            <a:ext cx="1139274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628" y="5772494"/>
            <a:ext cx="10972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6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956437" y="0"/>
            <a:ext cx="1235563" cy="1219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8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939908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017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57175">
        <a:defRPr>
          <a:latin typeface="+mn-lt"/>
          <a:ea typeface="+mn-ea"/>
          <a:cs typeface="+mn-cs"/>
        </a:defRPr>
      </a:lvl2pPr>
      <a:lvl3pPr marL="514350">
        <a:defRPr>
          <a:latin typeface="+mn-lt"/>
          <a:ea typeface="+mn-ea"/>
          <a:cs typeface="+mn-cs"/>
        </a:defRPr>
      </a:lvl3pPr>
      <a:lvl4pPr marL="771525">
        <a:defRPr>
          <a:latin typeface="+mn-lt"/>
          <a:ea typeface="+mn-ea"/>
          <a:cs typeface="+mn-cs"/>
        </a:defRPr>
      </a:lvl4pPr>
      <a:lvl5pPr marL="1028700">
        <a:defRPr>
          <a:latin typeface="+mn-lt"/>
          <a:ea typeface="+mn-ea"/>
          <a:cs typeface="+mn-cs"/>
        </a:defRPr>
      </a:lvl5pPr>
      <a:lvl6pPr marL="1285875">
        <a:defRPr>
          <a:latin typeface="+mn-lt"/>
          <a:ea typeface="+mn-ea"/>
          <a:cs typeface="+mn-cs"/>
        </a:defRPr>
      </a:lvl6pPr>
      <a:lvl7pPr marL="1543050">
        <a:defRPr>
          <a:latin typeface="+mn-lt"/>
          <a:ea typeface="+mn-ea"/>
          <a:cs typeface="+mn-cs"/>
        </a:defRPr>
      </a:lvl7pPr>
      <a:lvl8pPr marL="1800225">
        <a:defRPr>
          <a:latin typeface="+mn-lt"/>
          <a:ea typeface="+mn-ea"/>
          <a:cs typeface="+mn-cs"/>
        </a:defRPr>
      </a:lvl8pPr>
      <a:lvl9pPr marL="2057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57175">
        <a:defRPr>
          <a:latin typeface="+mn-lt"/>
          <a:ea typeface="+mn-ea"/>
          <a:cs typeface="+mn-cs"/>
        </a:defRPr>
      </a:lvl2pPr>
      <a:lvl3pPr marL="514350">
        <a:defRPr>
          <a:latin typeface="+mn-lt"/>
          <a:ea typeface="+mn-ea"/>
          <a:cs typeface="+mn-cs"/>
        </a:defRPr>
      </a:lvl3pPr>
      <a:lvl4pPr marL="771525">
        <a:defRPr>
          <a:latin typeface="+mn-lt"/>
          <a:ea typeface="+mn-ea"/>
          <a:cs typeface="+mn-cs"/>
        </a:defRPr>
      </a:lvl4pPr>
      <a:lvl5pPr marL="1028700">
        <a:defRPr>
          <a:latin typeface="+mn-lt"/>
          <a:ea typeface="+mn-ea"/>
          <a:cs typeface="+mn-cs"/>
        </a:defRPr>
      </a:lvl5pPr>
      <a:lvl6pPr marL="1285875">
        <a:defRPr>
          <a:latin typeface="+mn-lt"/>
          <a:ea typeface="+mn-ea"/>
          <a:cs typeface="+mn-cs"/>
        </a:defRPr>
      </a:lvl6pPr>
      <a:lvl7pPr marL="1543050">
        <a:defRPr>
          <a:latin typeface="+mn-lt"/>
          <a:ea typeface="+mn-ea"/>
          <a:cs typeface="+mn-cs"/>
        </a:defRPr>
      </a:lvl7pPr>
      <a:lvl8pPr marL="1800225">
        <a:defRPr>
          <a:latin typeface="+mn-lt"/>
          <a:ea typeface="+mn-ea"/>
          <a:cs typeface="+mn-cs"/>
        </a:defRPr>
      </a:lvl8pPr>
      <a:lvl9pPr marL="20574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5/21/2019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3792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18940/98f97c7c27c6976152531de18f0d5f4277313be0/#dst100612" TargetMode="External"/><Relationship Id="rId2" Type="http://schemas.openxmlformats.org/officeDocument/2006/relationships/hyperlink" Target="http://www.consultant.ru/document/cons_doc_LAW_213620/fef1db9e27c611b5b932f67b1ec898f06bc62d38/#dst100182" TargetMode="Externa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0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0.xml"/><Relationship Id="rId1" Type="http://schemas.openxmlformats.org/officeDocument/2006/relationships/themeOverride" Target="../theme/themeOverride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themeOverride" Target="../theme/themeOverrid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themeOverride" Target="../theme/themeOverr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8544556" cy="48768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Семинар-совещание</a:t>
            </a:r>
            <a:b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жилищной инспекции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 </a:t>
            </a:r>
            <a:b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представителями органов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467600" y="5486400"/>
            <a:ext cx="4364266" cy="1055266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17 мая 2019 г.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Нижнедевицк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475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8991600" cy="36576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3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. Определение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РАЗМЕРА ПЛАТЫ </a:t>
            </a:r>
            <a:br>
              <a:rPr lang="ru-RU" sz="3600" b="1" i="1" dirty="0" smtClean="0">
                <a:solidFill>
                  <a:srgbClr val="000000"/>
                </a:solidFill>
                <a:latin typeface="Calibri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за 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содержание жилого помещения,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Calibri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в 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соответствии с частью 4 статьи 158     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Жилищного 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кодекса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Российской 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Федерации </a:t>
            </a:r>
            <a:endParaRPr lang="ru-RU" sz="32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3429000" y="4114800"/>
            <a:ext cx="8402866" cy="2286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Заместитель руководителя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государственной жилищной инспекции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Воронежской области – начальник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отдела правового регулирования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			Гарашкин Никита Александрович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586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платы за содержание жилого помещения,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частью 4 статьи 158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 РФ 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000" y="1600200"/>
            <a:ext cx="5029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установление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размера </a:t>
            </a:r>
            <a:r>
              <a:rPr lang="ru-RU" sz="2400" b="1" dirty="0"/>
              <a:t>платы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за </a:t>
            </a:r>
            <a:r>
              <a:rPr lang="ru-RU" sz="2400" b="1" dirty="0"/>
              <a:t>содержание жилого </a:t>
            </a:r>
            <a:r>
              <a:rPr lang="ru-RU" sz="2400" b="1" dirty="0" smtClean="0"/>
              <a:t>помещения</a:t>
            </a:r>
            <a:endParaRPr lang="ru-RU" sz="2400" dirty="0"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39000" y="1524000"/>
            <a:ext cx="4648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компетенция 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общего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</a:rPr>
              <a:t>собрания 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собственников помещений </a:t>
            </a:r>
          </a:p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(управление управляющей компанией, непосредственный способ управления)</a:t>
            </a:r>
            <a:endParaRPr lang="ru-RU" i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5502092" y="1896163"/>
            <a:ext cx="1572315" cy="48035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33400" y="3200400"/>
            <a:ext cx="47244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ПРИНЯТО:</a:t>
            </a:r>
          </a:p>
          <a:p>
            <a:r>
              <a:rPr lang="ru-RU" sz="2000" dirty="0" smtClean="0"/>
              <a:t>- об установлении размера платы за содержание жилого помещения </a:t>
            </a:r>
          </a:p>
          <a:p>
            <a:r>
              <a:rPr lang="ru-RU" sz="2000" dirty="0" smtClean="0"/>
              <a:t>- о выборе </a:t>
            </a:r>
            <a:r>
              <a:rPr lang="ru-RU" sz="2000" dirty="0"/>
              <a:t>способа управления МКД </a:t>
            </a:r>
            <a:endParaRPr lang="ru-RU" sz="2000" dirty="0" smtClean="0"/>
          </a:p>
          <a:p>
            <a:endParaRPr lang="ru-RU" dirty="0" smtClean="0"/>
          </a:p>
        </p:txBody>
      </p:sp>
      <p:sp>
        <p:nvSpPr>
          <p:cNvPr id="22" name="Прямоугольник 21"/>
          <p:cNvSpPr/>
          <p:nvPr/>
        </p:nvSpPr>
        <p:spPr>
          <a:xfrm>
            <a:off x="7261634" y="3352800"/>
            <a:ext cx="48127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размер платы 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определяется </a:t>
            </a:r>
            <a:r>
              <a:rPr lang="ru-RU" sz="2800" b="1" i="1" dirty="0" smtClean="0">
                <a:solidFill>
                  <a:srgbClr val="C00000"/>
                </a:solidFill>
              </a:rPr>
              <a:t>органами местного </a:t>
            </a:r>
            <a:r>
              <a:rPr lang="ru-RU" sz="2800" b="1" i="1" dirty="0">
                <a:solidFill>
                  <a:srgbClr val="C00000"/>
                </a:solidFill>
              </a:rPr>
              <a:t>самоуправления </a:t>
            </a:r>
            <a:endParaRPr lang="ru-RU" sz="2800" b="1" i="1" dirty="0" smtClean="0">
              <a:solidFill>
                <a:srgbClr val="C00000"/>
              </a:solidFill>
            </a:endParaRPr>
          </a:p>
          <a:p>
            <a:endParaRPr lang="ru-RU" sz="2800" b="1" dirty="0"/>
          </a:p>
        </p:txBody>
      </p:sp>
      <p:sp>
        <p:nvSpPr>
          <p:cNvPr id="23" name="Стрелка вправо 22"/>
          <p:cNvSpPr/>
          <p:nvPr/>
        </p:nvSpPr>
        <p:spPr>
          <a:xfrm>
            <a:off x="5459194" y="3886200"/>
            <a:ext cx="1658112" cy="48463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0" y="5178842"/>
            <a:ext cx="1427901" cy="13716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905000" y="5130074"/>
            <a:ext cx="43712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Контроль за обоснованностью размера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платы, </a:t>
            </a: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установленного ОМСУ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5410201" y="5622326"/>
            <a:ext cx="1664208" cy="48463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391400" y="4980782"/>
            <a:ext cx="55371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ГЖИ  - орган </a:t>
            </a:r>
          </a:p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государственного </a:t>
            </a:r>
          </a:p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жилищного надзора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026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52400" y="1524000"/>
            <a:ext cx="11887200" cy="1676400"/>
          </a:xfrm>
          <a:solidFill>
            <a:schemeClr val="lt1">
              <a:alpha val="56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09728" algn="ctr"/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Приказ Минстроя России от 06.04.2018 N 213/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109728" algn="ctr"/>
            <a:r>
              <a:rPr lang="ru-RU" dirty="0" smtClean="0">
                <a:cs typeface="Arial" pitchFamily="34" charset="0"/>
              </a:rPr>
              <a:t>«Об </a:t>
            </a:r>
            <a:r>
              <a:rPr lang="ru-RU" dirty="0">
                <a:cs typeface="Arial" pitchFamily="34" charset="0"/>
              </a:rPr>
              <a:t>утверждении Методических рекомендаций по установлению размера платы за содержание жилого помещения для собственников жилых помещений, </a:t>
            </a:r>
            <a:r>
              <a:rPr lang="ru-RU" b="1" dirty="0">
                <a:solidFill>
                  <a:srgbClr val="C00000"/>
                </a:solidFill>
                <a:cs typeface="Arial" pitchFamily="34" charset="0"/>
              </a:rPr>
              <a:t>которые не приняли решение о выборе способа управления </a:t>
            </a:r>
            <a:r>
              <a:rPr lang="ru-RU" dirty="0">
                <a:cs typeface="Arial" pitchFamily="34" charset="0"/>
              </a:rPr>
              <a:t>многоквартирным домом, </a:t>
            </a:r>
            <a:r>
              <a:rPr lang="ru-RU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решение об установлении размера платы за содержание жилого помещения</a:t>
            </a:r>
            <a:r>
              <a:rPr lang="ru-RU" dirty="0">
                <a:cs typeface="Arial" pitchFamily="34" charset="0"/>
              </a:rPr>
              <a:t>, а также по установлению порядка определения предельных индексов изменения размера такой платы"</a:t>
            </a:r>
          </a:p>
          <a:p>
            <a:pPr marL="109728" algn="ctr"/>
            <a:endParaRPr lang="ru-RU" sz="2000" dirty="0"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0200" y="228600"/>
            <a:ext cx="10363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размера платы за содержание жилого помещения, 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частью 4 статьи 158 ЖК РФ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3437096"/>
            <a:ext cx="4800600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Определить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ТИП МНОГОКВАРТИРНОГО ДОМА </a:t>
            </a:r>
            <a:r>
              <a:rPr lang="ru-RU" dirty="0" smtClean="0"/>
              <a:t>исходя из: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26480" y="3276600"/>
            <a:ext cx="5867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конструктивных и технических характеристик, </a:t>
            </a:r>
            <a:endParaRPr lang="ru-RU" dirty="0" smtClean="0"/>
          </a:p>
          <a:p>
            <a:pPr algn="ctr"/>
            <a:r>
              <a:rPr lang="ru-RU" dirty="0" smtClean="0"/>
              <a:t>степени благоустройства,</a:t>
            </a:r>
          </a:p>
          <a:p>
            <a:pPr algn="ctr"/>
            <a:r>
              <a:rPr lang="ru-RU" dirty="0" smtClean="0"/>
              <a:t>перечня </a:t>
            </a:r>
            <a:r>
              <a:rPr lang="ru-RU" dirty="0"/>
              <a:t>инженерного оборудования, </a:t>
            </a:r>
            <a:endParaRPr lang="ru-RU" dirty="0" smtClean="0"/>
          </a:p>
          <a:p>
            <a:pPr algn="ctr"/>
            <a:r>
              <a:rPr lang="ru-RU" dirty="0" smtClean="0"/>
              <a:t>входящего </a:t>
            </a:r>
            <a:r>
              <a:rPr lang="ru-RU" dirty="0"/>
              <a:t>в состав общего имущества </a:t>
            </a:r>
            <a:r>
              <a:rPr lang="ru-RU" dirty="0" smtClean="0"/>
              <a:t>МКД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5410200" y="3589473"/>
            <a:ext cx="1054608" cy="341575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3400" y="4745465"/>
            <a:ext cx="3581400" cy="7129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Определение </a:t>
            </a:r>
            <a:r>
              <a:rPr lang="ru-RU" dirty="0" smtClean="0"/>
              <a:t>РАЗМЕРА ПЛАТЫ </a:t>
            </a:r>
          </a:p>
          <a:p>
            <a:r>
              <a:rPr lang="ru-RU" dirty="0" smtClean="0"/>
              <a:t>исходя из: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267200" y="4913179"/>
            <a:ext cx="1143000" cy="37755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86400" y="4745465"/>
            <a:ext cx="6477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</a:t>
            </a:r>
            <a:r>
              <a:rPr lang="ru-RU" dirty="0" smtClean="0"/>
              <a:t>- Минимального </a:t>
            </a:r>
            <a:r>
              <a:rPr lang="ru-RU" dirty="0"/>
              <a:t>перечня </a:t>
            </a:r>
            <a:r>
              <a:rPr lang="ru-RU" dirty="0" smtClean="0"/>
              <a:t>(без </a:t>
            </a:r>
            <a:r>
              <a:rPr lang="ru-RU" dirty="0"/>
              <a:t>включения </a:t>
            </a:r>
            <a:r>
              <a:rPr lang="ru-RU" dirty="0" smtClean="0"/>
              <a:t>платы </a:t>
            </a:r>
            <a:r>
              <a:rPr lang="ru-RU" dirty="0"/>
              <a:t>за коммунальные </a:t>
            </a:r>
            <a:r>
              <a:rPr lang="ru-RU" dirty="0" smtClean="0"/>
              <a:t>ресурсы на СОИ);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использовать информацию о решениях собственников по установлению платы (размещенную в ГИС ЖКХ, по протоколам ГЖИ);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срок </a:t>
            </a:r>
            <a:r>
              <a:rPr lang="ru-RU" dirty="0"/>
              <a:t>не более трех лет с возможностью </a:t>
            </a:r>
            <a:r>
              <a:rPr lang="ru-RU" dirty="0" smtClean="0"/>
              <a:t>ежегодной </a:t>
            </a:r>
            <a:r>
              <a:rPr lang="ru-RU" dirty="0"/>
              <a:t>индексации с учетом индекса потребительских цен </a:t>
            </a:r>
          </a:p>
        </p:txBody>
      </p:sp>
    </p:spTree>
    <p:extLst>
      <p:ext uri="{BB962C8B-B14F-4D97-AF65-F5344CB8AC3E}">
        <p14:creationId xmlns:p14="http://schemas.microsoft.com/office/powerpoint/2010/main" val="384355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1752600"/>
            <a:ext cx="1981200" cy="255454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Пример </a:t>
            </a:r>
          </a:p>
          <a:p>
            <a:pPr lvl="0">
              <a:defRPr/>
            </a:pP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поиска протоколов </a:t>
            </a:r>
          </a:p>
          <a:p>
            <a:pPr lvl="0">
              <a:defRPr/>
            </a:pPr>
            <a:endParaRPr lang="ru-RU" sz="2000" i="1" dirty="0" smtClean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  <a:p>
            <a:pPr lvl="0">
              <a:defRPr/>
            </a:pP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ГИС ЖКХ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(закрытая </a:t>
            </a:r>
          </a:p>
          <a:p>
            <a:pPr lvl="0">
              <a:defRPr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часть, личный кабинет)</a:t>
            </a:r>
            <a:endParaRPr lang="en-US" i="1" dirty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платы за содержание жилого помещения,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частью 4 статьи 158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 РФ 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95400"/>
            <a:ext cx="9839960" cy="5438664"/>
          </a:xfrm>
          <a:prstGeom prst="rect">
            <a:avLst/>
          </a:prstGeom>
        </p:spPr>
      </p:pic>
      <p:sp>
        <p:nvSpPr>
          <p:cNvPr id="13" name="Стрелка вправо 12"/>
          <p:cNvSpPr/>
          <p:nvPr/>
        </p:nvSpPr>
        <p:spPr>
          <a:xfrm>
            <a:off x="425196" y="4648200"/>
            <a:ext cx="1435608" cy="114300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7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981200"/>
            <a:ext cx="3276600" cy="4262705"/>
          </a:xfrm>
        </p:spPr>
        <p:txBody>
          <a:bodyPr/>
          <a:lstStyle/>
          <a:p>
            <a:pPr algn="ctr"/>
            <a:r>
              <a:rPr lang="ru-RU" b="1" i="1" dirty="0"/>
              <a:t>Постановление Администрации городского округа город Воронеж </a:t>
            </a:r>
            <a:endParaRPr lang="ru-RU" b="1" i="1" dirty="0" smtClean="0"/>
          </a:p>
          <a:p>
            <a:pPr algn="ctr"/>
            <a:r>
              <a:rPr lang="ru-RU" b="1" i="1" dirty="0" smtClean="0"/>
              <a:t>от </a:t>
            </a:r>
            <a:r>
              <a:rPr lang="ru-RU" b="1" i="1" dirty="0"/>
              <a:t>06.03.2019 N 166</a:t>
            </a:r>
          </a:p>
          <a:p>
            <a:pPr algn="ctr"/>
            <a:endParaRPr lang="ru-RU" dirty="0" smtClean="0"/>
          </a:p>
          <a:p>
            <a:pPr algn="ctr"/>
            <a:r>
              <a:rPr lang="ru-RU" sz="1700" dirty="0" smtClean="0"/>
              <a:t>«Об </a:t>
            </a:r>
            <a:r>
              <a:rPr lang="ru-RU" sz="1700" dirty="0"/>
              <a:t>установлении размера платы за содержание жилого помещения </a:t>
            </a:r>
            <a:r>
              <a:rPr lang="ru-RU" sz="1700" dirty="0" smtClean="0"/>
              <a:t>для </a:t>
            </a:r>
            <a:r>
              <a:rPr lang="ru-RU" sz="1700" dirty="0"/>
              <a:t>собственников жилых помещений, которые не приняли решение о выборе способа управления многоквартирным домом, решение об установлении размера платы за содержание жилого помещения, </a:t>
            </a:r>
            <a:endParaRPr lang="ru-RU" sz="1700" dirty="0" smtClean="0"/>
          </a:p>
          <a:p>
            <a:pPr algn="ctr"/>
            <a:r>
              <a:rPr lang="ru-RU" sz="1700" dirty="0" smtClean="0"/>
              <a:t>и </a:t>
            </a:r>
            <a:r>
              <a:rPr lang="ru-RU" sz="1700" dirty="0"/>
              <a:t>предельных индексов изменения размера такой </a:t>
            </a:r>
            <a:r>
              <a:rPr lang="ru-RU" sz="1700" dirty="0" smtClean="0"/>
              <a:t>платы»</a:t>
            </a:r>
            <a:endParaRPr lang="ru-RU" sz="1700" dirty="0"/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платы за содержание жилого помещения,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частью 4 статьи 158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 РФ 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447800"/>
            <a:ext cx="7662228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455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8991600" cy="36576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4.	Реализация непосредственного способа управления собственниками помещений МКД: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Calibri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порядок 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и регулирование вопроса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Calibri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органами 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местного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самоуправления</a:t>
            </a:r>
            <a:endParaRPr lang="ru-RU" sz="32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3429000" y="4572000"/>
            <a:ext cx="8402866" cy="18288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Начальник отдела лицензирования и ведения реестров государственной жилищной инспекции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Воронежской области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			Зорина Юлия Александровна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496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2704" y="1238725"/>
            <a:ext cx="12013096" cy="384721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>
            <a:spAutoFit/>
          </a:bodyPr>
          <a:lstStyle/>
          <a:p>
            <a:pPr marL="109728" algn="ctr">
              <a:spcAft>
                <a:spcPts val="200"/>
              </a:spcAft>
            </a:pPr>
            <a:endParaRPr lang="ru-RU" sz="1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9600" y="1623446"/>
            <a:ext cx="3429000" cy="16312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Воронежская область: </a:t>
            </a:r>
          </a:p>
          <a:p>
            <a:r>
              <a:rPr lang="ru-RU" dirty="0" smtClean="0"/>
              <a:t>непосредственное  </a:t>
            </a:r>
            <a:r>
              <a:rPr lang="ru-RU" dirty="0"/>
              <a:t>управление </a:t>
            </a:r>
            <a:endParaRPr lang="ru-RU" dirty="0" smtClean="0"/>
          </a:p>
          <a:p>
            <a:r>
              <a:rPr lang="ru-RU" dirty="0" smtClean="0"/>
              <a:t>собственниками </a:t>
            </a:r>
            <a:r>
              <a:rPr lang="ru-RU" dirty="0"/>
              <a:t>помещений  </a:t>
            </a:r>
            <a:r>
              <a:rPr lang="ru-RU" dirty="0" smtClean="0"/>
              <a:t>-</a:t>
            </a:r>
          </a:p>
          <a:p>
            <a:r>
              <a:rPr lang="ru-RU" sz="2800" dirty="0" smtClean="0"/>
              <a:t>2,3 тыс. МКД</a:t>
            </a:r>
            <a:endParaRPr lang="ru-RU" sz="2800" dirty="0"/>
          </a:p>
          <a:p>
            <a:r>
              <a:rPr lang="ru-RU" dirty="0" smtClean="0">
                <a:solidFill>
                  <a:srgbClr val="002060"/>
                </a:solidFill>
              </a:rPr>
              <a:t>(источник: ГИС ЖКХ)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883228"/>
              </p:ext>
            </p:extLst>
          </p:nvPr>
        </p:nvGraphicFramePr>
        <p:xfrm>
          <a:off x="4724400" y="1524000"/>
          <a:ext cx="7010400" cy="5105403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641523"/>
                <a:gridCol w="2559798"/>
                <a:gridCol w="1269693"/>
                <a:gridCol w="1269693"/>
                <a:gridCol w="1269693"/>
              </a:tblGrid>
              <a:tr h="75183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Непосредственный способ управления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Всего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МКД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Количество МКД с НСУ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% МКД с НСУ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0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Воронежская область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10417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2302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22%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Верхнехавский район 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58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91,4%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5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Каширский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район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97%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</a:rPr>
                        <a:t>Нижнедевицкий</a:t>
                      </a:r>
                      <a:r>
                        <a:rPr lang="ru-RU" sz="1400" b="1" dirty="0">
                          <a:effectLst/>
                        </a:rPr>
                        <a:t> район 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67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67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100%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Новоусманский  район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342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184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53,8%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Панинский район 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90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90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100%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Рамонский район 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257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90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35%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Репьевский  район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26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100%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Семилукский район 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310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11,6%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Хохольский  район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108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68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63%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2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ИТОГО </a:t>
                      </a:r>
                      <a:endParaRPr lang="ru-RU" sz="1400" b="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по </a:t>
                      </a:r>
                      <a:r>
                        <a:rPr lang="ru-RU" sz="1400" b="0" dirty="0">
                          <a:effectLst/>
                        </a:rPr>
                        <a:t>участникам совещания </a:t>
                      </a:r>
                      <a:endParaRPr lang="ru-RU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1292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647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853" marR="485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3657600"/>
            <a:ext cx="4125082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6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2704" y="1238725"/>
            <a:ext cx="12013096" cy="384721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>
            <a:spAutoFit/>
          </a:bodyPr>
          <a:lstStyle/>
          <a:p>
            <a:pPr marL="109728" algn="ctr">
              <a:spcAft>
                <a:spcPts val="200"/>
              </a:spcAft>
            </a:pPr>
            <a:endParaRPr lang="ru-RU" sz="1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3450" y="1652451"/>
            <a:ext cx="6534150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УСЛОВИЯ 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реализации непосредственного способа управления МКД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89630" y="2517140"/>
            <a:ext cx="7181850" cy="835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Избирается на общем собрании собственников помещений,</a:t>
            </a:r>
          </a:p>
          <a:p>
            <a:r>
              <a:rPr lang="ru-RU" sz="2000" b="1" dirty="0" smtClean="0"/>
              <a:t>оформляется протоколом 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52800" y="3586480"/>
            <a:ext cx="720852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количество квартир в </a:t>
            </a:r>
            <a:r>
              <a:rPr lang="ru-RU" dirty="0" smtClean="0"/>
              <a:t>МКД составляет </a:t>
            </a:r>
            <a:r>
              <a:rPr lang="ru-RU" b="1" dirty="0"/>
              <a:t>не более чем 30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2440" y="4804113"/>
            <a:ext cx="2133600" cy="13958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Соблюдение требований статьи 164 ЖК РФ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52799" y="4416464"/>
            <a:ext cx="7703157" cy="1066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заключение </a:t>
            </a:r>
            <a:r>
              <a:rPr lang="ru-RU" dirty="0" smtClean="0"/>
              <a:t>договора </a:t>
            </a:r>
            <a:r>
              <a:rPr lang="ru-RU" b="1" dirty="0" smtClean="0"/>
              <a:t>оказания </a:t>
            </a:r>
            <a:r>
              <a:rPr lang="ru-RU" b="1" dirty="0"/>
              <a:t>услуг по содержанию и (или) выполнению работ по ремонту общего имущества </a:t>
            </a:r>
            <a:r>
              <a:rPr lang="ru-RU" dirty="0"/>
              <a:t>с лицами, осуществляющими соответствующие виды деятельности;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52800" y="5739209"/>
            <a:ext cx="7703156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договоры </a:t>
            </a:r>
            <a:r>
              <a:rPr lang="ru-RU" dirty="0" smtClean="0"/>
              <a:t>ХВС, ГВС, водоотведения</a:t>
            </a:r>
            <a:r>
              <a:rPr lang="ru-RU" dirty="0"/>
              <a:t>, электроснабжения, газоснабжения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/>
              <a:t>в </a:t>
            </a:r>
            <a:r>
              <a:rPr lang="ru-RU" dirty="0" err="1" smtClean="0"/>
              <a:t>т.ч</a:t>
            </a:r>
            <a:r>
              <a:rPr lang="ru-RU" dirty="0" smtClean="0"/>
              <a:t>. </a:t>
            </a:r>
            <a:r>
              <a:rPr lang="ru-RU" dirty="0"/>
              <a:t>поставки бытового газа в баллонах), </a:t>
            </a:r>
            <a:r>
              <a:rPr lang="ru-RU" dirty="0" smtClean="0"/>
              <a:t>отопления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b="1" dirty="0" smtClean="0"/>
              <a:t>РСО заключают с </a:t>
            </a:r>
            <a:r>
              <a:rPr lang="ru-RU" b="1" dirty="0"/>
              <a:t>каждым собственником </a:t>
            </a:r>
            <a:r>
              <a:rPr lang="ru-RU" b="1" dirty="0" smtClean="0"/>
              <a:t>помещения</a:t>
            </a:r>
            <a:endParaRPr lang="ru-RU" b="1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164080" y="2793680"/>
            <a:ext cx="1066800" cy="133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414780" y="3352800"/>
            <a:ext cx="228600" cy="13614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2143760" y="3804920"/>
            <a:ext cx="1066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641600" y="4949864"/>
            <a:ext cx="711199" cy="2317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641600" y="5943600"/>
            <a:ext cx="711200" cy="2528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48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6800" y="1652451"/>
            <a:ext cx="723900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Соблюдение требований статьи 164 ЖК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РФ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16605" y="2682240"/>
            <a:ext cx="7181850" cy="13639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большинство </a:t>
            </a:r>
            <a:r>
              <a:rPr lang="ru-RU" sz="2000" dirty="0"/>
              <a:t>собственников помещений в </a:t>
            </a:r>
            <a:r>
              <a:rPr lang="ru-RU" sz="2000" dirty="0" smtClean="0"/>
              <a:t>МКД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не заключили договоры </a:t>
            </a:r>
          </a:p>
          <a:p>
            <a:pPr algn="ctr"/>
            <a:r>
              <a:rPr lang="ru-RU" sz="2000" b="1" dirty="0" smtClean="0"/>
              <a:t>оказания </a:t>
            </a:r>
            <a:r>
              <a:rPr lang="ru-RU" sz="2000" b="1" dirty="0"/>
              <a:t>услуг по содержанию и (или) выполнению работ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по </a:t>
            </a:r>
            <a:r>
              <a:rPr lang="ru-RU" sz="2000" b="1" dirty="0"/>
              <a:t>ремонту общего имущества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9600" y="2667000"/>
            <a:ext cx="2438400" cy="3276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Порядок </a:t>
            </a:r>
            <a:r>
              <a:rPr lang="ru-RU" sz="1600" b="1" dirty="0"/>
              <a:t>проведения органом местного самоуправления открытого конкурса по отбору управляющей организации для управления многоквартирным </a:t>
            </a:r>
            <a:r>
              <a:rPr lang="ru-RU" sz="1600" b="1" dirty="0" smtClean="0"/>
              <a:t>домом</a:t>
            </a:r>
          </a:p>
          <a:p>
            <a:pPr algn="ctr"/>
            <a:r>
              <a:rPr lang="ru-RU" sz="1600" b="1" dirty="0" smtClean="0"/>
              <a:t> </a:t>
            </a:r>
            <a:r>
              <a:rPr lang="ru-RU" sz="1600" dirty="0"/>
              <a:t>(утв. постановлением Правительства РФ </a:t>
            </a:r>
            <a:endParaRPr lang="ru-RU" sz="1600" dirty="0" smtClean="0"/>
          </a:p>
          <a:p>
            <a:pPr algn="ctr"/>
            <a:r>
              <a:rPr lang="ru-RU" sz="1600" dirty="0" smtClean="0"/>
              <a:t>от </a:t>
            </a:r>
            <a:r>
              <a:rPr lang="ru-RU" sz="1600" dirty="0"/>
              <a:t>06.02.2006 № </a:t>
            </a:r>
            <a:r>
              <a:rPr lang="ru-RU" sz="1600" dirty="0" smtClean="0"/>
              <a:t>75, </a:t>
            </a:r>
          </a:p>
          <a:p>
            <a:pPr algn="ctr"/>
            <a:r>
              <a:rPr lang="ru-RU" sz="1600" dirty="0" smtClean="0"/>
              <a:t>подп</a:t>
            </a:r>
            <a:r>
              <a:rPr lang="ru-RU" sz="1600" dirty="0"/>
              <a:t>. 2 п. 3 </a:t>
            </a:r>
            <a:r>
              <a:rPr lang="ru-RU" sz="1600" dirty="0" smtClean="0"/>
              <a:t>).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62338" y="4654845"/>
            <a:ext cx="3590924" cy="120044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решение собственников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dirty="0" smtClean="0"/>
              <a:t>о </a:t>
            </a:r>
            <a:r>
              <a:rPr lang="ru-RU" dirty="0"/>
              <a:t>выборе </a:t>
            </a:r>
            <a:r>
              <a:rPr lang="ru-RU" dirty="0" smtClean="0"/>
              <a:t>непосредственного способа </a:t>
            </a:r>
            <a:r>
              <a:rPr lang="ru-RU" dirty="0"/>
              <a:t>управления </a:t>
            </a:r>
            <a:endParaRPr lang="ru-RU" dirty="0" smtClean="0"/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не реализовано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65974" y="4638822"/>
            <a:ext cx="4038600" cy="120044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основание для проведения </a:t>
            </a:r>
            <a:endParaRPr lang="ru-RU" sz="2000" dirty="0" smtClean="0"/>
          </a:p>
          <a:p>
            <a:pPr algn="ctr"/>
            <a:r>
              <a:rPr lang="ru-RU" sz="2000" dirty="0" smtClean="0"/>
              <a:t>ОМСУ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открытого </a:t>
            </a:r>
            <a:r>
              <a:rPr lang="ru-RU" sz="2800" b="1" dirty="0">
                <a:solidFill>
                  <a:srgbClr val="C00000"/>
                </a:solidFill>
              </a:rPr>
              <a:t>конкурса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7076708" y="4996730"/>
            <a:ext cx="46164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105400" y="4046220"/>
            <a:ext cx="304800" cy="5926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92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200" y="1524000"/>
            <a:ext cx="899160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договора по ст. 164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ЖК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РФ – соблюдение требований: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6520" y="2133600"/>
            <a:ext cx="10342194" cy="1371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/>
              <a:t>ПП РФ № 491</a:t>
            </a:r>
            <a:endParaRPr lang="ru-RU" dirty="0"/>
          </a:p>
          <a:p>
            <a:r>
              <a:rPr lang="ru-RU" b="1" dirty="0" smtClean="0"/>
              <a:t>п</a:t>
            </a:r>
            <a:r>
              <a:rPr lang="ru-RU" b="1" dirty="0"/>
              <a:t>. 42.</a:t>
            </a:r>
            <a:r>
              <a:rPr lang="ru-RU" dirty="0"/>
              <a:t> Лица, оказывающие услуги и выполняющие работы при </a:t>
            </a:r>
            <a:r>
              <a:rPr lang="ru-RU" dirty="0" smtClean="0"/>
              <a:t>НСУ МКД, </a:t>
            </a:r>
            <a:r>
              <a:rPr lang="ru-RU" dirty="0"/>
              <a:t>отвечают перед собственниками помещений за нарушение своих обязательств и несут ответственность за надлежащее содержание общего имущества в соответствии с законодательством РФ и договором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86840" y="3733800"/>
            <a:ext cx="10332034" cy="1143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/>
              <a:t>ПП РФ № 416</a:t>
            </a:r>
            <a:endParaRPr lang="ru-RU" dirty="0"/>
          </a:p>
          <a:p>
            <a:r>
              <a:rPr lang="ru-RU" b="1" dirty="0" err="1"/>
              <a:t>пп</a:t>
            </a:r>
            <a:r>
              <a:rPr lang="ru-RU" b="1" dirty="0"/>
              <a:t>. «а» п. 1 </a:t>
            </a:r>
            <a:r>
              <a:rPr lang="ru-RU" dirty="0"/>
              <a:t>Правила устанавливают стандарты и порядок осуществления деятельности </a:t>
            </a:r>
            <a:r>
              <a:rPr lang="ru-RU" dirty="0" smtClean="0"/>
              <a:t>при НСУ МКД </a:t>
            </a:r>
          </a:p>
          <a:p>
            <a:r>
              <a:rPr lang="ru-RU" b="1" dirty="0" smtClean="0"/>
              <a:t>п</a:t>
            </a:r>
            <a:r>
              <a:rPr lang="ru-RU" b="1" dirty="0"/>
              <a:t>. 5 </a:t>
            </a:r>
            <a:r>
              <a:rPr lang="ru-RU" dirty="0"/>
              <a:t>Проект перечня услуг и работ составляется и представляется собственникам помещений </a:t>
            </a:r>
            <a:r>
              <a:rPr lang="ru-RU" dirty="0" smtClean="0"/>
              <a:t>для </a:t>
            </a:r>
            <a:r>
              <a:rPr lang="ru-RU" dirty="0"/>
              <a:t>утверждения одним из таких собственников.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66520" y="5105400"/>
            <a:ext cx="10332034" cy="1524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/>
              <a:t>ПП РФ № </a:t>
            </a:r>
            <a:r>
              <a:rPr lang="ru-RU" b="1" dirty="0" smtClean="0"/>
              <a:t>290 (минимальный </a:t>
            </a:r>
            <a:r>
              <a:rPr lang="ru-RU" b="1" dirty="0"/>
              <a:t>перечень)</a:t>
            </a:r>
            <a:endParaRPr lang="ru-RU" dirty="0"/>
          </a:p>
          <a:p>
            <a:r>
              <a:rPr lang="ru-RU" b="1" dirty="0" err="1"/>
              <a:t>пп</a:t>
            </a:r>
            <a:r>
              <a:rPr lang="ru-RU" b="1" dirty="0"/>
              <a:t>. «а» пункта 2.</a:t>
            </a:r>
            <a:r>
              <a:rPr lang="ru-RU" dirty="0"/>
              <a:t> Перечень услуг и работ из числа включенных в минимальный </a:t>
            </a:r>
            <a:r>
              <a:rPr lang="ru-RU" dirty="0" smtClean="0"/>
              <a:t>перечень, </a:t>
            </a:r>
            <a:r>
              <a:rPr lang="ru-RU" dirty="0"/>
              <a:t>периодичность их оказания и выполнения определяются и отражаются </a:t>
            </a:r>
            <a:r>
              <a:rPr lang="ru-RU" dirty="0" smtClean="0"/>
              <a:t>в </a:t>
            </a:r>
            <a:r>
              <a:rPr lang="ru-RU" dirty="0"/>
              <a:t>решении общего собрания собственников помещений в многоквартирном доме - в случае, если управление МКД осуществляется непосредственно собственниками помещений в МКД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77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"/>
          <p:cNvSpPr txBox="1">
            <a:spLocks/>
          </p:cNvSpPr>
          <p:nvPr/>
        </p:nvSpPr>
        <p:spPr>
          <a:xfrm>
            <a:off x="8904312" y="6578600"/>
            <a:ext cx="1547664" cy="27940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200" b="1" dirty="0">
              <a:solidFill>
                <a:srgbClr val="4D4D4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676399" y="304800"/>
            <a:ext cx="9148283" cy="76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Times New Roman" panose="02020603050405020304" pitchFamily="18" charset="0"/>
              </a:rPr>
              <a:t>ПОВЕСТКА семинара- совещания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957205" y="6519446"/>
            <a:ext cx="1143000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66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32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6989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65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315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39784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196410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3043" algn="l" defTabSz="913263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pPr indent="2700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ln>
                  <a:solidFill>
                    <a:srgbClr val="C32D2E">
                      <a:lumMod val="75000"/>
                    </a:srgbClr>
                  </a:solidFill>
                </a:ln>
                <a:solidFill>
                  <a:schemeClr val="bg1">
                    <a:lumMod val="95000"/>
                  </a:schemeClr>
                </a:solidFill>
                <a:latin typeface="+mn-lt"/>
              </a:rPr>
              <a:t>Слайд </a:t>
            </a:r>
            <a:r>
              <a:rPr lang="ru-RU" sz="1600" kern="0" dirty="0" smtClean="0">
                <a:ln>
                  <a:solidFill>
                    <a:srgbClr val="C32D2E">
                      <a:lumMod val="75000"/>
                    </a:srgbClr>
                  </a:solidFill>
                </a:ln>
                <a:solidFill>
                  <a:schemeClr val="bg1">
                    <a:lumMod val="95000"/>
                  </a:schemeClr>
                </a:solidFill>
                <a:latin typeface="+mn-lt"/>
              </a:rPr>
              <a:t>2</a:t>
            </a:r>
            <a:endParaRPr lang="ru-RU" sz="1600" kern="0" dirty="0">
              <a:ln>
                <a:solidFill>
                  <a:srgbClr val="C32D2E">
                    <a:lumMod val="75000"/>
                  </a:srgbClr>
                </a:solidFill>
              </a:ln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356819"/>
              </p:ext>
            </p:extLst>
          </p:nvPr>
        </p:nvGraphicFramePr>
        <p:xfrm>
          <a:off x="457200" y="1447800"/>
          <a:ext cx="11582400" cy="5356606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1582400">
                  <a:extLst>
                    <a:ext uri="{9D8B030D-6E8A-4147-A177-3AD203B41FA5}">
                      <a16:colId xmlns="" xmlns:a16="http://schemas.microsoft.com/office/drawing/2014/main" val="2625127190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1. Приветственное слово руководителя государственной жилищной инспекции Воронежской области 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Д.И. Гончаровой.</a:t>
                      </a: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="" xmlns:a16="http://schemas.microsoft.com/office/drawing/2014/main" val="1881619884"/>
                  </a:ext>
                </a:extLst>
              </a:tr>
              <a:tr h="708406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2. Изменение с 1 января 2019 г. порядка начисления платы за коммунальную услугу по отоплению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(Е.В. Ковешникова). </a:t>
                      </a:r>
                      <a:endParaRPr lang="ru-RU" sz="2000" b="1" i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="" xmlns:a16="http://schemas.microsoft.com/office/drawing/2014/main" val="2063190258"/>
                  </a:ext>
                </a:extLst>
              </a:tr>
              <a:tr h="77821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3. Определение размера платы за содержание жилого помещения, в соответствии с частью 4 статьи 158        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Жилищного кодекса Российской Федерации (Н.А. Гарашкин). </a:t>
                      </a:r>
                      <a:endParaRPr lang="ru-RU" sz="2000" b="1" i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="" xmlns:a16="http://schemas.microsoft.com/office/drawing/2014/main" val="3209608304"/>
                  </a:ext>
                </a:extLst>
              </a:tr>
              <a:tr h="77821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4. Реализация непосредственного способа управления собственниками помещений МКД: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порядок и регулирование вопроса органами местного самоуправления (Ю.А.</a:t>
                      </a:r>
                      <a:r>
                        <a:rPr lang="ru-RU" sz="1800" b="1" i="1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Зорина</a:t>
                      </a: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 </a:t>
                      </a:r>
                      <a:endParaRPr lang="ru-RU" sz="2000" b="1" i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="" xmlns:a16="http://schemas.microsoft.com/office/drawing/2014/main" val="413625417"/>
                  </a:ext>
                </a:extLst>
              </a:tr>
              <a:tr h="72958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5. Реализация полномочий органов местного самоуправления по осуществлению муниципального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жилищного контроля (Н.А. Гарашкин). </a:t>
                      </a:r>
                      <a:endParaRPr lang="ru-RU" sz="2000" b="1" i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="" xmlns:a16="http://schemas.microsoft.com/office/drawing/2014/main" val="20261615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6. Особенности создания и содержания контейнерных площадок МКД и предоставления коммунальной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услуги по вывозу ТКО собственникам жилых домов (А.А. Егоров).</a:t>
                      </a:r>
                      <a:endParaRPr lang="ru-RU" sz="2000" b="1" i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="" xmlns:a16="http://schemas.microsoft.com/office/drawing/2014/main" val="529999109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7. Начисление платы за коммунальную услугу по обращению с ТКО для муниципальных районов и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городских округов, входящих в Воронежский межмуниципальный экологический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lang="ru-RU" sz="1800" b="1" i="1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отходоперерабатывающий</a:t>
                      </a: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кластер (Е.В. Ковешникова)</a:t>
                      </a:r>
                      <a:endParaRPr lang="ru-RU" sz="2000" b="1" i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="" xmlns:a16="http://schemas.microsoft.com/office/drawing/2014/main" val="2896248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8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0200" y="1797705"/>
            <a:ext cx="2621280" cy="1676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протокол </a:t>
            </a:r>
            <a:r>
              <a:rPr lang="ru-RU" dirty="0"/>
              <a:t>заседания правительства Воронежской области </a:t>
            </a:r>
            <a:endParaRPr lang="ru-RU" dirty="0" smtClean="0"/>
          </a:p>
          <a:p>
            <a:r>
              <a:rPr lang="ru-RU" dirty="0" smtClean="0"/>
              <a:t>от </a:t>
            </a:r>
            <a:r>
              <a:rPr lang="ru-RU" dirty="0"/>
              <a:t>21.02.2018 № 2 </a:t>
            </a:r>
            <a:endParaRPr lang="ru-RU" dirty="0" smtClean="0"/>
          </a:p>
          <a:p>
            <a:r>
              <a:rPr lang="ru-RU" dirty="0" smtClean="0"/>
              <a:t>пункт </a:t>
            </a:r>
            <a:r>
              <a:rPr lang="ru-RU" dirty="0"/>
              <a:t>3.1 вопроса 2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0200" y="4051265"/>
            <a:ext cx="2590800" cy="1524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Протокол поручений Губернатора Воронежской области от 13 марта 2019 г. </a:t>
            </a:r>
          </a:p>
          <a:p>
            <a:r>
              <a:rPr lang="ru-RU" b="1" dirty="0" smtClean="0"/>
              <a:t>№ 17-15/пр-3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52800" y="4051265"/>
            <a:ext cx="815340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/>
            <a:r>
              <a:rPr lang="ru-RU" dirty="0"/>
              <a:t>Рекомендовать главам (главам администраций) муниципальных районов и городских округов области </a:t>
            </a:r>
            <a:r>
              <a:rPr lang="ru-RU" b="1" i="1" dirty="0"/>
              <a:t>усилить проведение мероприятий по выбору управляющих организаций или созданию ТСЖ в многоквартирных домах, которые находятся без управления, или способ управления, в которых не реализован. </a:t>
            </a:r>
          </a:p>
          <a:p>
            <a:pPr indent="358775">
              <a:spcBef>
                <a:spcPts val="600"/>
              </a:spcBef>
            </a:pPr>
            <a:r>
              <a:rPr lang="ru-RU" dirty="0"/>
              <a:t>Информацию ежеквартально направлять в ГЖИ (до 10 числа месяца, следующего за отчётным кварталом).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76600" y="1797705"/>
            <a:ext cx="8458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Рекомендовать главам администраций муниципальных районов и городских округов Воронежской </a:t>
            </a:r>
            <a:r>
              <a:rPr lang="ru-RU" dirty="0" smtClean="0"/>
              <a:t>области </a:t>
            </a:r>
            <a:r>
              <a:rPr lang="ru-RU" b="1" i="1" dirty="0" smtClean="0"/>
              <a:t>обеспечить </a:t>
            </a:r>
            <a:r>
              <a:rPr lang="ru-RU" b="1" i="1" dirty="0"/>
              <a:t>проведение открытых конкурсов по отбору управляющих организаций</a:t>
            </a:r>
            <a:r>
              <a:rPr lang="ru-RU" dirty="0"/>
              <a:t> для управления многоквартирными домами с непосредственным способом управления, большинство собственников помещений в которых не заключили договоры, предусмотренные </a:t>
            </a:r>
            <a:r>
              <a:rPr lang="ru-RU" dirty="0" smtClean="0"/>
              <a:t> ст. 164 ЖК РФ. </a:t>
            </a:r>
          </a:p>
          <a:p>
            <a:r>
              <a:rPr lang="ru-RU" dirty="0" smtClean="0"/>
              <a:t>     Поручение продлено до января 2020 года.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296400" y="5943600"/>
            <a:ext cx="2595880" cy="762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Воронежская область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03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8991600" cy="29718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5.	Реализация полномочий органов местного самоуправления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Calibri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по 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осуществлению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Calibri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муниципального 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жилищного контроля. </a:t>
            </a:r>
            <a:endParaRPr lang="ru-RU" sz="32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4267200" y="4114800"/>
            <a:ext cx="7564666" cy="2286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Заместитель руководителя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государственной жилищной инспекции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Воронежской области – начальник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отдела правового регулирования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			Гарашкин Никита Александрович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825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2704" y="1238725"/>
            <a:ext cx="12013096" cy="384721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>
            <a:spAutoFit/>
          </a:bodyPr>
          <a:lstStyle/>
          <a:p>
            <a:pPr marL="109728" algn="ctr">
              <a:spcAft>
                <a:spcPts val="200"/>
              </a:spcAft>
            </a:pPr>
            <a:endParaRPr lang="ru-RU" sz="19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76400" y="304800"/>
            <a:ext cx="9677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полномочий органов местного самоуправления </a:t>
            </a:r>
            <a:endParaRPr lang="ru-RU" sz="2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осуществлению муниципального жилищного контроля.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716991"/>
            <a:ext cx="84582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жилищный контроль: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Собственные полномочия органов </a:t>
            </a:r>
            <a:r>
              <a:rPr lang="ru-RU" sz="2200" dirty="0"/>
              <a:t>местного самоуправления </a:t>
            </a:r>
            <a:endParaRPr lang="ru-RU" sz="2200" dirty="0" smtClean="0"/>
          </a:p>
          <a:p>
            <a:r>
              <a:rPr lang="ru-RU" sz="2200" dirty="0"/>
              <a:t> </a:t>
            </a:r>
            <a:r>
              <a:rPr lang="ru-RU" sz="2200" dirty="0" smtClean="0"/>
              <a:t>     (городского </a:t>
            </a:r>
            <a:r>
              <a:rPr lang="ru-RU" sz="2200" dirty="0"/>
              <a:t>округа, городского поселения, муниципального </a:t>
            </a:r>
            <a:r>
              <a:rPr lang="ru-RU" sz="2200" dirty="0" smtClean="0"/>
              <a:t>  </a:t>
            </a:r>
          </a:p>
          <a:p>
            <a:r>
              <a:rPr lang="ru-RU" sz="2200" dirty="0"/>
              <a:t> </a:t>
            </a:r>
            <a:r>
              <a:rPr lang="ru-RU" sz="2200" dirty="0" smtClean="0"/>
              <a:t>      района – в отношении </a:t>
            </a:r>
            <a:r>
              <a:rPr lang="ru-RU" sz="2200" dirty="0"/>
              <a:t>сельских </a:t>
            </a:r>
            <a:r>
              <a:rPr lang="ru-RU" sz="2200" dirty="0" smtClean="0"/>
              <a:t>поселений);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Соглашения о </a:t>
            </a:r>
            <a:r>
              <a:rPr lang="ru-RU" sz="2200" dirty="0"/>
              <a:t>перераспределении полномочий </a:t>
            </a:r>
            <a:r>
              <a:rPr lang="ru-RU" sz="2200" dirty="0" smtClean="0"/>
              <a:t>ОМСУ.</a:t>
            </a:r>
            <a:endParaRPr lang="ru-RU" sz="2200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42820" y="3806684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ГЖИ и ОМСУ: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материалы </a:t>
            </a:r>
            <a:r>
              <a:rPr lang="ru-RU" sz="2000" dirty="0">
                <a:solidFill>
                  <a:srgbClr val="002060"/>
                </a:solidFill>
              </a:rPr>
              <a:t>по результатам проверок по муниципальному жилищному контролю направляются в </a:t>
            </a:r>
            <a:r>
              <a:rPr lang="ru-RU" sz="2000" dirty="0" smtClean="0">
                <a:solidFill>
                  <a:srgbClr val="002060"/>
                </a:solidFill>
              </a:rPr>
              <a:t>ГЖИ для возбуждения дел об административных правонарушениях; 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консультирование и методическая помощь по </a:t>
            </a:r>
            <a:r>
              <a:rPr lang="ru-RU" sz="2000" dirty="0">
                <a:solidFill>
                  <a:srgbClr val="002060"/>
                </a:solidFill>
              </a:rPr>
              <a:t>осуществлению </a:t>
            </a:r>
            <a:r>
              <a:rPr lang="ru-RU" sz="2000" dirty="0" smtClean="0">
                <a:solidFill>
                  <a:srgbClr val="002060"/>
                </a:solidFill>
              </a:rPr>
              <a:t>ОМСУ муниципального  жилищного контроля;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</a:rPr>
              <a:t>заключение и перезаключение соглашений о </a:t>
            </a:r>
            <a:r>
              <a:rPr lang="ru-RU" sz="2000" dirty="0">
                <a:solidFill>
                  <a:srgbClr val="002060"/>
                </a:solidFill>
              </a:rPr>
              <a:t>взаимодействии между </a:t>
            </a:r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   ГЖИ и ОМСУ.</a:t>
            </a:r>
            <a:endParaRPr lang="ru-RU" sz="2000" dirty="0"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0138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8991600" cy="28956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3600" b="1" i="1" dirty="0">
                <a:solidFill>
                  <a:srgbClr val="000000"/>
                </a:solidFill>
                <a:latin typeface="+mj-lt"/>
              </a:rPr>
              <a:t>6</a:t>
            </a:r>
            <a:r>
              <a:rPr lang="ru-RU" sz="3600" b="1" i="1" dirty="0" smtClean="0">
                <a:solidFill>
                  <a:srgbClr val="000000"/>
                </a:solidFill>
                <a:latin typeface="+mj-lt"/>
              </a:rPr>
              <a:t>.</a:t>
            </a:r>
            <a:r>
              <a:rPr lang="ru-RU" sz="3600" b="1" i="1" dirty="0">
                <a:solidFill>
                  <a:srgbClr val="000000"/>
                </a:solidFill>
                <a:latin typeface="+mj-lt"/>
              </a:rPr>
              <a:t>	</a:t>
            </a:r>
            <a:r>
              <a:rPr lang="ru-RU" sz="3200" b="1" dirty="0">
                <a:latin typeface="+mj-lt"/>
              </a:rPr>
              <a:t> </a:t>
            </a:r>
            <a:r>
              <a:rPr lang="ru-RU" sz="3200" b="1" i="1" dirty="0">
                <a:latin typeface="+mj-lt"/>
              </a:rPr>
              <a:t>Особенности создания и содержания контейнерных площадок МКД и предоставления коммунальной услуги по вывозу ТКО собственникам жилых домов.</a:t>
            </a:r>
            <a:endParaRPr lang="ru-RU" sz="3200" b="1" i="1" dirty="0">
              <a:solidFill>
                <a:schemeClr val="tx2">
                  <a:lumMod val="50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3429000" y="4038600"/>
            <a:ext cx="8402866" cy="2286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Начальник отдела надзора за обеспечением газовой безопасности, качества коммунальных услуг и энергоэффективности многоквартирных домов государственной жилищной инспекции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Воронежской области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			Егоров Андрей Александрович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73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Полномочия органов местного самоуправления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обращения с ТКО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938221"/>
              </p:ext>
            </p:extLst>
          </p:nvPr>
        </p:nvGraphicFramePr>
        <p:xfrm>
          <a:off x="269280" y="1553274"/>
          <a:ext cx="11465520" cy="4568126"/>
        </p:xfrm>
        <a:graphic>
          <a:graphicData uri="http://schemas.openxmlformats.org/drawingml/2006/table">
            <a:tbl>
              <a:tblPr firstRow="1">
                <a:tableStyleId>{69CF1AB2-1976-4502-BF36-3FF5EA218861}</a:tableStyleId>
              </a:tblPr>
              <a:tblGrid>
                <a:gridCol w="6055320">
                  <a:extLst>
                    <a:ext uri="{9D8B030D-6E8A-4147-A177-3AD203B41FA5}">
                      <a16:colId xmlns:a16="http://schemas.microsoft.com/office/drawing/2014/main" xmlns="" val="4208371001"/>
                    </a:ext>
                  </a:extLst>
                </a:gridCol>
                <a:gridCol w="5410200">
                  <a:extLst>
                    <a:ext uri="{9D8B030D-6E8A-4147-A177-3AD203B41FA5}">
                      <a16:colId xmlns:a16="http://schemas.microsoft.com/office/drawing/2014/main" xmlns="" val="2922964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НПА, устанавливающие</a:t>
                      </a:r>
                      <a:r>
                        <a:rPr lang="ru-RU" sz="20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полномочия</a:t>
                      </a:r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:</a:t>
                      </a:r>
                      <a:endParaRPr lang="ru-RU" sz="20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Содержание полномочий:</a:t>
                      </a:r>
                      <a:endParaRPr lang="ru-RU" sz="20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4634547"/>
                  </a:ext>
                </a:extLst>
              </a:tr>
              <a:tr h="1123886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Федеральный закон от 06.10.2003 № 131-ФЗ</a:t>
                      </a:r>
                      <a:r>
                        <a:rPr lang="ru-RU" sz="1600" dirty="0" smtClean="0"/>
                        <a:t> 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«Об общих принципах организации местного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самоуправления в Российской Федерации»</a:t>
                      </a:r>
                      <a:endParaRPr lang="ru-RU" sz="1600" dirty="0" smtClean="0">
                        <a:effectLst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728663" indent="-285750" algn="l">
                        <a:spcBef>
                          <a:spcPts val="1800"/>
                        </a:spcBef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Создание и содержание мест (площадок)</a:t>
                      </a:r>
                      <a:r>
                        <a:rPr lang="ru-RU" sz="1600" dirty="0" smtClean="0">
                          <a:effectLst/>
                        </a:rPr>
                        <a:t> накопления ТКО, </a:t>
                      </a:r>
                      <a:r>
                        <a:rPr lang="ru-RU" sz="1600" b="1" u="sng" dirty="0" smtClean="0">
                          <a:solidFill>
                            <a:schemeClr val="tx1"/>
                          </a:solidFill>
                          <a:effectLst/>
                        </a:rPr>
                        <a:t>за исключением случаев, когда такая обязанность лежит на других лицах</a:t>
                      </a:r>
                      <a:r>
                        <a:rPr lang="ru-RU" sz="1600" dirty="0" smtClean="0">
                          <a:effectLst/>
                        </a:rPr>
                        <a:t>.</a:t>
                      </a:r>
                    </a:p>
                    <a:p>
                      <a:pPr marL="728663" indent="-285750" algn="l">
                        <a:spcBef>
                          <a:spcPts val="1800"/>
                        </a:spcBef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Определение схемы размещения мест (площадок)</a:t>
                      </a:r>
                      <a:r>
                        <a:rPr lang="ru-RU" sz="1600" dirty="0" smtClean="0">
                          <a:effectLst/>
                        </a:rPr>
                        <a:t> накопления ТКО и 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ведение реестра</a:t>
                      </a:r>
                      <a:r>
                        <a:rPr lang="ru-RU" sz="1600" dirty="0" smtClean="0">
                          <a:effectLst/>
                        </a:rPr>
                        <a:t> мест (площадок) накопления ТКО.</a:t>
                      </a:r>
                    </a:p>
                    <a:p>
                      <a:pPr marL="728663" indent="-285750" algn="l">
                        <a:spcBef>
                          <a:spcPts val="1800"/>
                        </a:spcBef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Организация экологического воспитания</a:t>
                      </a:r>
                      <a:r>
                        <a:rPr lang="ru-RU" sz="1600" dirty="0" smtClean="0">
                          <a:effectLst/>
                        </a:rPr>
                        <a:t> и формирования экологической культуры в области обращения с ТКО.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15815629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Федеральный закон от 24.06.1998 № 89-ФЗ</a:t>
                      </a:r>
                      <a:r>
                        <a:rPr lang="ru-RU" sz="1600" dirty="0" smtClean="0"/>
                        <a:t> </a:t>
                      </a:r>
                    </a:p>
                    <a:p>
                      <a:pPr algn="ctr"/>
                      <a:r>
                        <a:rPr lang="ru-RU" sz="1600" dirty="0" smtClean="0"/>
                        <a:t>«Об отходах производства и потребления»</a:t>
                      </a:r>
                      <a:endParaRPr lang="ru-RU" sz="1600" b="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40049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Постановление Правительства РФ от 31.08.2018 № 1039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</a:p>
                    <a:p>
                      <a:pPr algn="ctr"/>
                      <a:r>
                        <a:rPr lang="ru-RU" sz="1600" dirty="0" smtClean="0">
                          <a:effectLst/>
                        </a:rPr>
                        <a:t>«Об утверждении Правил обустройства мест (площадок) накопления твердых коммунальных отходов и ведения их реестра»</a:t>
                      </a:r>
                      <a:endParaRPr lang="ru-RU" sz="1600" b="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912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Постановление Правительства РФ от 12.11.2016 № 1156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</a:p>
                    <a:p>
                      <a:pPr algn="ctr"/>
                      <a:r>
                        <a:rPr lang="ru-RU" sz="1600" dirty="0" smtClean="0">
                          <a:effectLst/>
                        </a:rPr>
                        <a:t>«Об обращении с твердыми коммунальными отходами и внесении изменения в постановление Правительства Российской Федерации от 25 августа 2008 г. № 641»</a:t>
                      </a:r>
                      <a:endParaRPr lang="ru-RU" sz="1600" b="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875831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7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95400" y="423121"/>
            <a:ext cx="10896600" cy="430887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Обязанность по созданию мест (площадок) накопления ТБО 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708242"/>
            <a:ext cx="5314950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kern="0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ОМСУ</a:t>
            </a:r>
            <a:r>
              <a:rPr lang="ru-RU" kern="0" dirty="0" smtClean="0"/>
              <a:t> </a:t>
            </a:r>
          </a:p>
          <a:p>
            <a:pPr algn="ctr"/>
            <a:r>
              <a:rPr lang="ru-RU" sz="1600" b="1" kern="0" dirty="0" smtClean="0">
                <a:solidFill>
                  <a:srgbClr val="C00000"/>
                </a:solidFill>
              </a:rPr>
              <a:t>создают </a:t>
            </a:r>
            <a:r>
              <a:rPr lang="ru-RU" sz="1600" b="1" kern="0" dirty="0">
                <a:solidFill>
                  <a:srgbClr val="C00000"/>
                </a:solidFill>
              </a:rPr>
              <a:t>места (площадки) накопления ТКО</a:t>
            </a:r>
            <a:r>
              <a:rPr lang="ru-RU" sz="1600" kern="0" dirty="0"/>
              <a:t> </a:t>
            </a:r>
            <a:endParaRPr lang="ru-RU" sz="1600" kern="0" dirty="0" smtClean="0"/>
          </a:p>
          <a:p>
            <a:pPr algn="ctr"/>
            <a:r>
              <a:rPr lang="ru-RU" sz="1600" kern="0" dirty="0" smtClean="0"/>
              <a:t>путем </a:t>
            </a:r>
            <a:r>
              <a:rPr lang="ru-RU" sz="1600" kern="0" dirty="0"/>
              <a:t>принятия решения в соответствии </a:t>
            </a:r>
            <a:r>
              <a:rPr lang="ru-RU" sz="1600" kern="0" dirty="0" smtClean="0"/>
              <a:t>с требованиями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38753" y="2743200"/>
            <a:ext cx="4909597" cy="30777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kern="0" dirty="0" smtClean="0"/>
              <a:t>правил </a:t>
            </a:r>
            <a:r>
              <a:rPr lang="ru-RU" sz="1400" kern="0" dirty="0"/>
              <a:t>благоустройства такого муниципального образования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38362" y="3124200"/>
            <a:ext cx="4909988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kern="0" dirty="0"/>
              <a:t>требованиями законодательства </a:t>
            </a:r>
            <a:r>
              <a:rPr lang="ru-RU" sz="1400" kern="0" dirty="0" smtClean="0"/>
              <a:t>РФ </a:t>
            </a:r>
            <a:r>
              <a:rPr lang="ru-RU" sz="1400" kern="0" dirty="0"/>
              <a:t>в области санитарно-эпидемиологического благополучия населения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38362" y="3712455"/>
            <a:ext cx="4909988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kern="0" dirty="0"/>
              <a:t>иного законодательства </a:t>
            </a:r>
            <a:r>
              <a:rPr lang="ru-RU" sz="1400" kern="0" dirty="0" smtClean="0"/>
              <a:t>РФ, </a:t>
            </a:r>
            <a:r>
              <a:rPr lang="ru-RU" sz="1400" kern="0" dirty="0"/>
              <a:t>устанавливающего требования к местам (площадкам) накопления твердых коммунальных отходов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610350" y="1687206"/>
            <a:ext cx="5181992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kern="0" dirty="0" smtClean="0">
                <a:solidFill>
                  <a:srgbClr val="C00000"/>
                </a:solidFill>
              </a:rPr>
              <a:t>Обязанность </a:t>
            </a:r>
            <a:r>
              <a:rPr lang="ru-RU" sz="1600" b="1" kern="0" dirty="0">
                <a:solidFill>
                  <a:srgbClr val="C00000"/>
                </a:solidFill>
              </a:rPr>
              <a:t>по созданию места (площадки) накопления ТКО лежит на других </a:t>
            </a:r>
            <a:r>
              <a:rPr lang="ru-RU" sz="1600" b="1" kern="0" dirty="0" smtClean="0">
                <a:solidFill>
                  <a:srgbClr val="C00000"/>
                </a:solidFill>
              </a:rPr>
              <a:t>лицах</a:t>
            </a:r>
            <a:endParaRPr lang="ru-RU" sz="1600" kern="0" dirty="0">
              <a:cs typeface="Arial" pitchFamily="34" charset="0"/>
            </a:endParaRPr>
          </a:p>
        </p:txBody>
      </p:sp>
      <p:sp>
        <p:nvSpPr>
          <p:cNvPr id="12" name="Стрелка влево 11"/>
          <p:cNvSpPr/>
          <p:nvPr/>
        </p:nvSpPr>
        <p:spPr>
          <a:xfrm rot="10800000">
            <a:off x="680305" y="2708587"/>
            <a:ext cx="304800" cy="381000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 rot="10800000">
            <a:off x="680305" y="3246439"/>
            <a:ext cx="304800" cy="381000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10800000">
            <a:off x="680305" y="3974791"/>
            <a:ext cx="304800" cy="381000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гнутая вниз стрелка 15"/>
          <p:cNvSpPr/>
          <p:nvPr/>
        </p:nvSpPr>
        <p:spPr>
          <a:xfrm rot="10800000">
            <a:off x="5848350" y="1708242"/>
            <a:ext cx="762000" cy="329305"/>
          </a:xfrm>
          <a:prstGeom prst="curved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низ стрелка 16"/>
          <p:cNvSpPr/>
          <p:nvPr/>
        </p:nvSpPr>
        <p:spPr>
          <a:xfrm>
            <a:off x="5848350" y="2181367"/>
            <a:ext cx="762000" cy="333233"/>
          </a:xfrm>
          <a:prstGeom prst="curved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10351" y="2324529"/>
            <a:ext cx="5181992" cy="73866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kern="0" dirty="0" smtClean="0"/>
              <a:t>Согласование создания </a:t>
            </a:r>
            <a:r>
              <a:rPr lang="ru-RU" sz="1400" kern="0" dirty="0"/>
              <a:t>места (площадки) с </a:t>
            </a:r>
            <a:r>
              <a:rPr lang="ru-RU" sz="1400" b="1" kern="0" dirty="0" smtClean="0">
                <a:solidFill>
                  <a:srgbClr val="C00000"/>
                </a:solidFill>
              </a:rPr>
              <a:t>ОМСУ</a:t>
            </a:r>
            <a:r>
              <a:rPr lang="ru-RU" sz="1400" kern="0" dirty="0" smtClean="0"/>
              <a:t> </a:t>
            </a:r>
            <a:r>
              <a:rPr lang="ru-RU" sz="1400" kern="0" dirty="0"/>
              <a:t>на основании письменной заявки, форма которой устанавливается уполномоченным </a:t>
            </a:r>
            <a:r>
              <a:rPr lang="ru-RU" sz="1400" kern="0" dirty="0" smtClean="0"/>
              <a:t>органом</a:t>
            </a:r>
            <a:endParaRPr lang="ru-RU" sz="1400" kern="0" dirty="0"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10349" y="3857514"/>
            <a:ext cx="5232859" cy="30777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/>
              <a:t>ч. 1.2 ст. 161 и ч. 3 ст. 39 </a:t>
            </a:r>
            <a:r>
              <a:rPr lang="ru-RU" sz="1400" b="1" dirty="0" smtClean="0"/>
              <a:t>Жилищного кодекса РФ</a:t>
            </a:r>
            <a:endParaRPr lang="ru-RU" sz="1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610349" y="5015269"/>
            <a:ext cx="5232859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latin typeface="+mj-lt"/>
                <a:ea typeface="Calibri" panose="020F0502020204030204" pitchFamily="34" charset="0"/>
              </a:rPr>
              <a:t>п. 26(1) и 26(2</a:t>
            </a:r>
            <a:r>
              <a:rPr lang="ru-RU" sz="1400" dirty="0" smtClean="0">
                <a:latin typeface="+mj-lt"/>
                <a:ea typeface="Calibri" panose="020F0502020204030204" pitchFamily="34" charset="0"/>
              </a:rPr>
              <a:t>) </a:t>
            </a:r>
            <a:r>
              <a:rPr lang="ru-RU" sz="1400" dirty="0" smtClean="0">
                <a:latin typeface="+mj-lt"/>
              </a:rPr>
              <a:t>Минимального перечня </a:t>
            </a:r>
            <a:r>
              <a:rPr lang="ru-RU" sz="1400" dirty="0">
                <a:latin typeface="+mj-lt"/>
              </a:rPr>
              <a:t>услуг и </a:t>
            </a:r>
            <a:r>
              <a:rPr lang="ru-RU" sz="1400" dirty="0" smtClean="0">
                <a:latin typeface="+mj-lt"/>
              </a:rPr>
              <a:t>работ</a:t>
            </a:r>
            <a:r>
              <a:rPr lang="ru-RU" sz="1400" dirty="0">
                <a:latin typeface="+mj-lt"/>
              </a:rPr>
              <a:t>, необходимых для обеспечения надлежащего </a:t>
            </a:r>
            <a:r>
              <a:rPr lang="ru-RU" sz="1400" dirty="0" smtClean="0">
                <a:latin typeface="+mj-lt"/>
              </a:rPr>
              <a:t>содержания </a:t>
            </a:r>
            <a:r>
              <a:rPr lang="ru-RU" sz="1400" dirty="0">
                <a:latin typeface="+mj-lt"/>
              </a:rPr>
              <a:t>общего имущества в многоквартирном </a:t>
            </a:r>
            <a:r>
              <a:rPr lang="ru-RU" sz="1400" dirty="0" smtClean="0">
                <a:latin typeface="+mj-lt"/>
              </a:rPr>
              <a:t>доме</a:t>
            </a:r>
            <a:r>
              <a:rPr lang="ru-RU" sz="1400" dirty="0">
                <a:latin typeface="+mj-lt"/>
              </a:rPr>
              <a:t>, и порядке их оказания и </a:t>
            </a:r>
            <a:r>
              <a:rPr lang="ru-RU" sz="1400" dirty="0" smtClean="0">
                <a:latin typeface="+mj-lt"/>
              </a:rPr>
              <a:t>выполнения, утв. ПП РФ от </a:t>
            </a:r>
            <a:r>
              <a:rPr lang="ru-RU" sz="1400" dirty="0">
                <a:latin typeface="+mj-lt"/>
              </a:rPr>
              <a:t>03.04.2013 № 290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610350" y="4227009"/>
            <a:ext cx="5224218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latin typeface="+mj-lt"/>
                <a:ea typeface="Calibri" panose="020F0502020204030204" pitchFamily="34" charset="0"/>
              </a:rPr>
              <a:t>подп. «д», «д(1)» и «д(2)» п. 11 </a:t>
            </a:r>
            <a:r>
              <a:rPr lang="ru-RU" sz="1400" dirty="0">
                <a:latin typeface="+mj-lt"/>
              </a:rPr>
              <a:t>Правил содержания общего имущества в многоквартирном </a:t>
            </a:r>
            <a:r>
              <a:rPr lang="ru-RU" sz="1400" dirty="0" smtClean="0">
                <a:latin typeface="+mj-lt"/>
              </a:rPr>
              <a:t>доме, утв. ПП РФ от </a:t>
            </a:r>
            <a:r>
              <a:rPr lang="ru-RU" sz="1400" dirty="0">
                <a:latin typeface="+mj-lt"/>
              </a:rPr>
              <a:t>13.08.2006 № 491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610349" y="3308921"/>
            <a:ext cx="51819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a typeface="Calibri" panose="020F0502020204030204" pitchFamily="34" charset="0"/>
              </a:rPr>
              <a:t>Обязанность по созданию места (площадки) накопления ТКО у УК, ТСЖ (ТСН), ЖСК, иных жилищных объединений</a:t>
            </a:r>
            <a:endParaRPr lang="ru-RU" sz="1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9010845" y="3105179"/>
            <a:ext cx="381000" cy="292388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600200" y="5031103"/>
            <a:ext cx="4572000" cy="16004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/>
              <a:t>Место </a:t>
            </a:r>
            <a:r>
              <a:rPr lang="ru-RU" sz="1400" dirty="0"/>
              <a:t>(</a:t>
            </a:r>
            <a:r>
              <a:rPr lang="ru-RU" sz="1400" dirty="0" smtClean="0"/>
              <a:t>площадка) </a:t>
            </a:r>
            <a:r>
              <a:rPr lang="ru-RU" sz="1400" dirty="0"/>
              <a:t>накопления </a:t>
            </a:r>
            <a:r>
              <a:rPr lang="ru-RU" sz="1400" dirty="0" smtClean="0"/>
              <a:t>ТКО оборудуется </a:t>
            </a:r>
            <a:r>
              <a:rPr lang="ru-RU" sz="1400" dirty="0"/>
              <a:t>вне зависимости от того, сформирован и поставлен или нет земельный участок придомовой территории на кадастровый учет, включен данный земельный участок в состав общего имущества собственников помещений в многоквартирном доме или земельный участок принадлежит публично-правовому образованию.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25" y="4575765"/>
            <a:ext cx="14271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лево 3"/>
          <p:cNvSpPr/>
          <p:nvPr/>
        </p:nvSpPr>
        <p:spPr>
          <a:xfrm>
            <a:off x="6172200" y="5303703"/>
            <a:ext cx="380999" cy="377235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15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00200" y="228600"/>
            <a:ext cx="1036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создания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 (площадок) накопления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ТБО и их учет 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879656"/>
              </p:ext>
            </p:extLst>
          </p:nvPr>
        </p:nvGraphicFramePr>
        <p:xfrm>
          <a:off x="540327" y="1524000"/>
          <a:ext cx="11404270" cy="497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2135"/>
                <a:gridCol w="570213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Порядок и сроки рассмотрения заявки 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согласовании создания места (площадки) накопления ТКО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Формирования и ведения реестра мест (площадок) накопления твердых коммунальных отходов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пункты 3 – 10 Правил № 1039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пункты 11 – 29 Правил</a:t>
                      </a:r>
                      <a:r>
                        <a:rPr lang="ru-RU" sz="1600" baseline="0" dirty="0" smtClean="0"/>
                        <a:t> № 1039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Исчерпывающий перечень оснований для отказа ОМСУ в согласовании создания места (площадки) накопления ТКО: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заявки установленной форме;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места (площадки) накопления ТКО требованиям правил благоустройства соответствующего муниципального образования,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места (площадки) накопления ТКО требованиям законодательства Российской Федерации в области санитарно-эпидемиологического благополучия населения,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места (площадки) накопления ТКО  требованиям иного законодательства Российской Федерации, устанавливающего требования к местам (площадкам) накопления ТКО.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Исчерпывающий перечень оснований, по которым ОМСУ вправе</a:t>
                      </a:r>
                      <a:r>
                        <a:rPr lang="ru-RU" sz="14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отказать во включении сведений о месте (площадке) накопления ТКО в реестр: </a:t>
                      </a:r>
                    </a:p>
                    <a:p>
                      <a:pPr marL="285750" marR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заявки о включении сведений о месте (площадке) накопления твердых коммунальных отходов в реестр установленной форме;</a:t>
                      </a:r>
                    </a:p>
                    <a:p>
                      <a:pPr marL="285750" marR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 в заявке о включении сведений о месте (площадке) накопления твердых коммунальных отходов в реестр недостоверной информации;</a:t>
                      </a:r>
                    </a:p>
                    <a:p>
                      <a:pPr marL="285750" marR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отсутствие согласования уполномоченным органом создания места (площадки) накопления твердых коммунальных отходов.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400" b="0" i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Заявка рассматривается в срок </a:t>
                      </a: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более 10 календарных дней</a:t>
                      </a:r>
                      <a:r>
                        <a:rPr lang="ru-RU" sz="1400" b="0" i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 дня ее поступления.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400" b="0" i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Срок рассмотрения заявки может быть увеличен по решению ОМСУ до 20 календарных дней, при этом заявителю не позднее 3 календарных дней со дня принятия такого решения уполномоченным органом направляется соответствующее уведомление.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Площадка создана ОМСУ</a:t>
                      </a:r>
                      <a:r>
                        <a:rPr lang="ru-RU" sz="1400" dirty="0" smtClean="0"/>
                        <a:t> - 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включению в реестр в срок не позднее </a:t>
                      </a:r>
                      <a:r>
                        <a:rPr lang="ru-RU" sz="14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рабочих дней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 дня принятия решения о его создании.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Площадка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создана иными лицами</a:t>
                      </a:r>
                      <a:r>
                        <a:rPr lang="ru-RU" sz="14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заявка о включении сведений о контейнерной площадке в реестр не позднее </a:t>
                      </a:r>
                      <a:r>
                        <a:rPr lang="ru-RU" sz="14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рабочих дней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 дня начала её использования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05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качеству предоставления коммунальной услуги          по обращению с ТКО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950585"/>
              </p:ext>
            </p:extLst>
          </p:nvPr>
        </p:nvGraphicFramePr>
        <p:xfrm>
          <a:off x="381000" y="1524000"/>
          <a:ext cx="11404599" cy="4876800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3801533"/>
                <a:gridCol w="3801533"/>
                <a:gridCol w="3801533"/>
              </a:tblGrid>
              <a:tr h="370840">
                <a:tc gridSpan="3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Приложение № 1 к </a:t>
                      </a: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Правилам предоставления коммунальных услуг собственникам и пользователям помещений в многоквартирных домах и жилых домов, утвержденных Постановлением Правительства РФ 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от 06.05.2011 № 354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VII. Обращение с твердыми коммунальными отходами</a:t>
                      </a:r>
                    </a:p>
                    <a:p>
                      <a:pPr algn="ctr"/>
                      <a:r>
                        <a:rPr lang="ru-RU" sz="1400" dirty="0" smtClean="0">
                          <a:effectLst/>
                        </a:rPr>
                        <a:t>(введен </a:t>
                      </a:r>
                      <a:r>
                        <a:rPr lang="ru-RU" sz="1400" u="none" strike="noStrike" dirty="0" smtClean="0">
                          <a:effectLst/>
                          <a:hlinkClick r:id="rId2"/>
                        </a:rPr>
                        <a:t>Постановлением</a:t>
                      </a:r>
                      <a:r>
                        <a:rPr lang="ru-RU" sz="1400" dirty="0" smtClean="0">
                          <a:effectLst/>
                        </a:rPr>
                        <a:t> Правительства РФ от 27.02.2017 N 232)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</a:rPr>
                        <a:t>17.</a:t>
                      </a:r>
                      <a:r>
                        <a:rPr lang="ru-RU" sz="1800" dirty="0" smtClean="0">
                          <a:effectLst/>
                        </a:rPr>
                        <a:t> Обеспечение своевременного вывоза твердых коммунальных отходов из мест (площадок) накопления: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в холодное время года (при среднесуточной температуре +5 °C и ниже) не реже одного раза в трое суток, в теплое время (при среднесуточной температуре свыше +5 °C) не реже 1 раза в сутки (ежедневный вывоз)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indent="0"/>
                      <a:r>
                        <a:rPr lang="ru-RU" sz="1800" dirty="0" smtClean="0">
                          <a:effectLst/>
                        </a:rPr>
                        <a:t>допустимое отклонение сроков:</a:t>
                      </a:r>
                    </a:p>
                    <a:p>
                      <a:pPr marL="273050" indent="0"/>
                      <a:r>
                        <a:rPr lang="ru-RU" sz="1800" dirty="0" smtClean="0">
                          <a:effectLst/>
                        </a:rPr>
                        <a:t>не более 72 часов (суммарно) в течение 1 месяца;</a:t>
                      </a:r>
                    </a:p>
                    <a:p>
                      <a:pPr marL="273050" indent="0"/>
                      <a:r>
                        <a:rPr lang="ru-RU" sz="1800" dirty="0" smtClean="0">
                          <a:effectLst/>
                        </a:rPr>
                        <a:t>не более 48 часов единовременно - при среднесуточной температуре воздуха +5 °C и ниже;</a:t>
                      </a:r>
                    </a:p>
                    <a:p>
                      <a:pPr marL="273050" indent="0"/>
                      <a:r>
                        <a:rPr lang="ru-RU" sz="1800" dirty="0" smtClean="0">
                          <a:effectLst/>
                        </a:rPr>
                        <a:t>не более 24 часов единовременно - при среднесуточной температуре воздуха свыше +5 °C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</a:rPr>
                        <a:t>за каждые 24 часа отклонения суммарно в течение расчетного периода, в котором произошло указанное отклонение, размер платы за коммунальную услугу за такой расчетный период снижается на 3,3 процента размера платы, определенного за такой расчетный период в соответствии с </a:t>
                      </a:r>
                      <a:r>
                        <a:rPr lang="ru-RU" sz="1800" u="none" strike="noStrike" dirty="0" smtClean="0">
                          <a:effectLst/>
                          <a:hlinkClick r:id="rId3"/>
                        </a:rPr>
                        <a:t>приложением N 2</a:t>
                      </a:r>
                      <a:r>
                        <a:rPr lang="ru-RU" sz="1800" dirty="0" smtClean="0">
                          <a:effectLst/>
                        </a:rPr>
                        <a:t> к Правилам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41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1028700"/>
            <a:ext cx="6743700" cy="2472308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7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. Начисление платы за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коммунальную услугу 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по обращению с </a:t>
            </a: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твердыми коммунальными отходами</a:t>
            </a:r>
            <a:endParaRPr lang="ru-RU" sz="36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4095750" y="3943350"/>
            <a:ext cx="6302150" cy="17145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400" b="1" i="1" dirty="0">
                <a:solidFill>
                  <a:srgbClr val="1F497D">
                    <a:lumMod val="75000"/>
                  </a:srgbClr>
                </a:solidFill>
              </a:rPr>
              <a:t>начальник отдела надзора за начислением платы за коммунальные услуги и установлением нормативов </a:t>
            </a:r>
          </a:p>
          <a:p>
            <a:pPr marL="0" indent="0" algn="r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400" b="1" i="1" dirty="0">
                <a:solidFill>
                  <a:prstClr val="black"/>
                </a:solidFill>
              </a:rPr>
              <a:t>Ковешникова Елена Вячеславовна</a:t>
            </a:r>
            <a:endParaRPr lang="ru-RU" sz="24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99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07368" y="188640"/>
            <a:ext cx="8640959" cy="936104"/>
          </a:xfrm>
        </p:spPr>
        <p:txBody>
          <a:bodyPr>
            <a:normAutofit/>
          </a:bodyPr>
          <a:lstStyle/>
          <a:p>
            <a:r>
              <a:rPr lang="ru-RU" sz="2400" b="1" dirty="0"/>
              <a:t>Коммунальная услуга по обращению с </a:t>
            </a:r>
            <a:r>
              <a:rPr lang="ru-RU" sz="2400" b="1" dirty="0" smtClean="0"/>
              <a:t>ТКО: </a:t>
            </a:r>
            <a:br>
              <a:rPr lang="ru-RU" sz="2400" b="1" dirty="0" smtClean="0"/>
            </a:br>
            <a:r>
              <a:rPr lang="ru-RU" sz="2400" b="1" dirty="0" smtClean="0"/>
              <a:t>основные нормативные правовые акты</a:t>
            </a:r>
            <a:endParaRPr lang="ru-RU" altLang="ru-RU" sz="2400" b="1" dirty="0"/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263352" y="1134653"/>
            <a:ext cx="9505056" cy="5472608"/>
          </a:xfrm>
          <a:solidFill>
            <a:schemeClr val="bg1">
              <a:alpha val="50195"/>
            </a:schemeClr>
          </a:solidFill>
        </p:spPr>
        <p:txBody>
          <a:bodyPr rtlCol="0">
            <a:noAutofit/>
          </a:bodyPr>
          <a:lstStyle/>
          <a:p>
            <a:r>
              <a:rPr lang="ru-RU" sz="1500" dirty="0" smtClean="0"/>
              <a:t>Федеральный </a:t>
            </a:r>
            <a:r>
              <a:rPr lang="ru-RU" sz="1500" dirty="0"/>
              <a:t>закон от 24.06.1998 </a:t>
            </a:r>
            <a:r>
              <a:rPr lang="ru-RU" sz="1500" dirty="0" smtClean="0"/>
              <a:t>№ 89-ФЗ «Об </a:t>
            </a:r>
            <a:r>
              <a:rPr lang="ru-RU" sz="1500" dirty="0"/>
              <a:t>отходах производства и </a:t>
            </a:r>
            <a:r>
              <a:rPr lang="ru-RU" sz="1500" dirty="0" smtClean="0"/>
              <a:t>потребления»</a:t>
            </a:r>
            <a:endParaRPr lang="ru-RU" sz="1500" dirty="0"/>
          </a:p>
          <a:p>
            <a:r>
              <a:rPr lang="ru-RU" sz="1500" dirty="0"/>
              <a:t>Жилищный кодекс Российской </a:t>
            </a:r>
            <a:r>
              <a:rPr lang="ru-RU" sz="1500" dirty="0" smtClean="0"/>
              <a:t>Федерации</a:t>
            </a:r>
            <a:r>
              <a:rPr lang="ru-RU" sz="1500" dirty="0"/>
              <a:t> от 29.12.2004 </a:t>
            </a:r>
            <a:r>
              <a:rPr lang="ru-RU" sz="1500" dirty="0" smtClean="0"/>
              <a:t>№</a:t>
            </a:r>
            <a:r>
              <a:rPr lang="en-US" sz="1500" dirty="0" smtClean="0"/>
              <a:t> </a:t>
            </a:r>
            <a:r>
              <a:rPr lang="en-US" sz="1500" dirty="0"/>
              <a:t>188-</a:t>
            </a:r>
            <a:r>
              <a:rPr lang="ru-RU" sz="1500" dirty="0"/>
              <a:t>ФЗ</a:t>
            </a:r>
          </a:p>
          <a:p>
            <a:r>
              <a:rPr lang="ru-RU" sz="1500" dirty="0" smtClean="0"/>
              <a:t>постановление </a:t>
            </a:r>
            <a:r>
              <a:rPr lang="ru-RU" sz="1500" dirty="0"/>
              <a:t>Правительства </a:t>
            </a:r>
            <a:r>
              <a:rPr lang="ru-RU" sz="1500" dirty="0" smtClean="0"/>
              <a:t>Российской Федерации </a:t>
            </a:r>
            <a:r>
              <a:rPr lang="ru-RU" sz="1500" dirty="0"/>
              <a:t>от 06.05.2011 </a:t>
            </a:r>
            <a:r>
              <a:rPr lang="ru-RU" sz="1500" dirty="0" smtClean="0"/>
              <a:t>№ 354 «О </a:t>
            </a:r>
            <a:r>
              <a:rPr lang="ru-RU" sz="1500" dirty="0"/>
              <a:t>предоставлении коммунальных услуг собственникам и пользователям помещений в многоквартирных домах и жилых </a:t>
            </a:r>
            <a:r>
              <a:rPr lang="ru-RU" sz="1500" dirty="0" smtClean="0"/>
              <a:t>домов»</a:t>
            </a:r>
          </a:p>
          <a:p>
            <a:r>
              <a:rPr lang="ru-RU" sz="1500" dirty="0"/>
              <a:t>постановление Правительства Российской Федерации </a:t>
            </a:r>
            <a:r>
              <a:rPr lang="ru-RU" sz="1500" dirty="0" smtClean="0"/>
              <a:t>от </a:t>
            </a:r>
            <a:r>
              <a:rPr lang="ru-RU" sz="1500" dirty="0"/>
              <a:t>12.11.2016 </a:t>
            </a:r>
            <a:r>
              <a:rPr lang="ru-RU" sz="1500" dirty="0" smtClean="0"/>
              <a:t>№ 1156 «Об </a:t>
            </a:r>
            <a:r>
              <a:rPr lang="ru-RU" sz="1500" dirty="0"/>
              <a:t>обращении с твердыми коммунальными отходами и внесении изменения в постановление Правительства Российской Федерации от 25 августа 2008 г. N </a:t>
            </a:r>
            <a:r>
              <a:rPr lang="ru-RU" sz="1500" dirty="0" smtClean="0"/>
              <a:t>641»</a:t>
            </a:r>
          </a:p>
          <a:p>
            <a:r>
              <a:rPr lang="ru-RU" sz="1500" dirty="0" smtClean="0"/>
              <a:t>приказ </a:t>
            </a:r>
            <a:r>
              <a:rPr lang="ru-RU" sz="1500" dirty="0" err="1" smtClean="0"/>
              <a:t>ДЖКХиЭ</a:t>
            </a:r>
            <a:r>
              <a:rPr lang="ru-RU" sz="1500" dirty="0" smtClean="0"/>
              <a:t> ВО от </a:t>
            </a:r>
            <a:r>
              <a:rPr lang="ru-RU" sz="1500" dirty="0"/>
              <a:t>12.04.2018 </a:t>
            </a:r>
            <a:r>
              <a:rPr lang="ru-RU" sz="1500" dirty="0" smtClean="0"/>
              <a:t>№</a:t>
            </a:r>
            <a:r>
              <a:rPr lang="en-US" sz="1500" dirty="0" smtClean="0"/>
              <a:t> 78</a:t>
            </a:r>
            <a:r>
              <a:rPr lang="ru-RU" sz="1500" dirty="0" smtClean="0"/>
              <a:t> «Об </a:t>
            </a:r>
            <a:r>
              <a:rPr lang="ru-RU" sz="1500" dirty="0"/>
              <a:t>утверждении нормативов накопления твердых коммунальных отходов на территории Воронежской области для Воронежского межмуниципального экологического </a:t>
            </a:r>
            <a:r>
              <a:rPr lang="ru-RU" sz="1500" dirty="0" err="1"/>
              <a:t>отходоперерабатывающего</a:t>
            </a:r>
            <a:r>
              <a:rPr lang="ru-RU" sz="1500" dirty="0"/>
              <a:t> </a:t>
            </a:r>
            <a:r>
              <a:rPr lang="ru-RU" sz="1500" dirty="0" smtClean="0"/>
              <a:t>кластера»</a:t>
            </a:r>
          </a:p>
          <a:p>
            <a:r>
              <a:rPr lang="ru-RU" sz="1500" dirty="0"/>
              <a:t>Приказ </a:t>
            </a:r>
            <a:r>
              <a:rPr lang="ru-RU" sz="1500" dirty="0" err="1"/>
              <a:t>ДЖКХиЭ</a:t>
            </a:r>
            <a:r>
              <a:rPr lang="ru-RU" sz="1500" dirty="0"/>
              <a:t> </a:t>
            </a:r>
            <a:r>
              <a:rPr lang="ru-RU" sz="1500" dirty="0" smtClean="0"/>
              <a:t>ВО </a:t>
            </a:r>
            <a:r>
              <a:rPr lang="ru-RU" sz="1500" dirty="0"/>
              <a:t>от 12.02.2019 </a:t>
            </a:r>
            <a:r>
              <a:rPr lang="ru-RU" sz="1500" dirty="0" smtClean="0"/>
              <a:t>№ 29 «О </a:t>
            </a:r>
            <a:r>
              <a:rPr lang="ru-RU" sz="1500" dirty="0"/>
              <a:t>расчете платы граждан за коммунальную услугу по обращению с твердыми коммунальными отходами для многоквартирных домов, расположенных на территории городского округа город Воронеж, и об установлении понижающих </a:t>
            </a:r>
            <a:r>
              <a:rPr lang="ru-RU" sz="1500" dirty="0" smtClean="0"/>
              <a:t>коэффициентов»</a:t>
            </a:r>
          </a:p>
          <a:p>
            <a:r>
              <a:rPr lang="ru-RU" sz="1500" dirty="0"/>
              <a:t>Приказ УРТ </a:t>
            </a:r>
            <a:r>
              <a:rPr lang="ru-RU" sz="1500" dirty="0" smtClean="0"/>
              <a:t>ВО </a:t>
            </a:r>
            <a:r>
              <a:rPr lang="ru-RU" sz="1500" dirty="0"/>
              <a:t>от 18.12.2018 </a:t>
            </a:r>
            <a:r>
              <a:rPr lang="ru-RU" sz="1500" dirty="0" smtClean="0"/>
              <a:t>№ 54/3 (в ред</a:t>
            </a:r>
            <a:r>
              <a:rPr lang="ru-RU" sz="1500" dirty="0"/>
              <a:t>. от 25.02.2019</a:t>
            </a:r>
            <a:r>
              <a:rPr lang="ru-RU" sz="1500" dirty="0" smtClean="0"/>
              <a:t>) «Об </a:t>
            </a:r>
            <a:r>
              <a:rPr lang="ru-RU" sz="1500" dirty="0"/>
              <a:t>установлении предельного единого тарифа на услугу регионального оператора по обращению с твердыми коммунальными отходами для открытого акционерного общества "</a:t>
            </a:r>
            <a:r>
              <a:rPr lang="ru-RU" sz="1500" dirty="0" err="1"/>
              <a:t>Экотехнологии</a:t>
            </a:r>
            <a:r>
              <a:rPr lang="ru-RU" sz="1500" dirty="0"/>
              <a:t>" на территории городского округа город Воронеж, городского округа город </a:t>
            </a:r>
            <a:r>
              <a:rPr lang="ru-RU" sz="1500" dirty="0" err="1"/>
              <a:t>Нововоронеж</a:t>
            </a:r>
            <a:r>
              <a:rPr lang="ru-RU" sz="1500" dirty="0"/>
              <a:t>, Каширского, </a:t>
            </a:r>
            <a:r>
              <a:rPr lang="ru-RU" sz="1500" dirty="0" err="1"/>
              <a:t>Нижнедевицкого</a:t>
            </a:r>
            <a:r>
              <a:rPr lang="ru-RU" sz="1500" dirty="0"/>
              <a:t>, </a:t>
            </a:r>
            <a:r>
              <a:rPr lang="ru-RU" sz="1500" dirty="0" err="1"/>
              <a:t>Новоусманского</a:t>
            </a:r>
            <a:r>
              <a:rPr lang="ru-RU" sz="1500" dirty="0"/>
              <a:t>, </a:t>
            </a:r>
            <a:r>
              <a:rPr lang="ru-RU" sz="1500" dirty="0" err="1"/>
              <a:t>Рамонского</a:t>
            </a:r>
            <a:r>
              <a:rPr lang="ru-RU" sz="1500" dirty="0"/>
              <a:t>, </a:t>
            </a:r>
            <a:r>
              <a:rPr lang="ru-RU" sz="1500" dirty="0" err="1"/>
              <a:t>Репьевского</a:t>
            </a:r>
            <a:r>
              <a:rPr lang="ru-RU" sz="1500" dirty="0"/>
              <a:t>, Семилукского, Хохольского муниципальных районов Воронежской области (зона деятельности - Воронежский межмуниципальный кластер), на 2019 </a:t>
            </a:r>
            <a:r>
              <a:rPr lang="ru-RU" sz="1500" dirty="0" smtClean="0"/>
              <a:t>год»</a:t>
            </a:r>
            <a:endParaRPr lang="ru-RU" sz="1500" dirty="0"/>
          </a:p>
          <a:p>
            <a:endParaRPr lang="ru-RU" sz="1500" dirty="0" smtClean="0"/>
          </a:p>
          <a:p>
            <a:endParaRPr lang="ru-RU" sz="1500" dirty="0"/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altLang="ru-RU" sz="1500" dirty="0"/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altLang="ru-RU" sz="1500" dirty="0"/>
          </a:p>
        </p:txBody>
      </p:sp>
    </p:spTree>
    <p:extLst>
      <p:ext uri="{BB962C8B-B14F-4D97-AF65-F5344CB8AC3E}">
        <p14:creationId xmlns:p14="http://schemas.microsoft.com/office/powerpoint/2010/main" val="3575797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2400" y="1406027"/>
            <a:ext cx="11887200" cy="369332"/>
          </a:xfrm>
          <a:prstGeom prst="rect">
            <a:avLst/>
          </a:prstGeom>
          <a:solidFill>
            <a:schemeClr val="bg1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ru-RU" dirty="0">
              <a:solidFill>
                <a:srgbClr val="00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71600" y="304800"/>
            <a:ext cx="9296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отсутствии информации об управлении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ГИС ЖКХ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 на 15.05.2019 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391735"/>
              </p:ext>
            </p:extLst>
          </p:nvPr>
        </p:nvGraphicFramePr>
        <p:xfrm>
          <a:off x="990599" y="1524000"/>
          <a:ext cx="10363202" cy="4906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3605"/>
                <a:gridCol w="2959380"/>
                <a:gridCol w="1794936"/>
                <a:gridCol w="2542172"/>
                <a:gridCol w="2173109"/>
              </a:tblGrid>
              <a:tr h="1764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 п/п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Муниципальный район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МКД, всего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 ГИС ЖКХ не размещена информация о способе управления (МКД)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 размещена информации о состоянии МКД (исправный, аварийный, ветхий)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ctr"/>
                </a:tc>
              </a:tr>
              <a:tr h="32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Верхнехавский  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58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  <a:tr h="32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Каширский 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34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  <a:tr h="32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Нижнедевицкий  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67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  <a:tr h="32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Новоусманский  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342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  <a:tr h="32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Панинский  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  <a:tr h="32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Рамонский  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257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55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60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  <a:tr h="32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Репьевский  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26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  <a:tr h="32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Семилукский  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310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  <a:tr h="32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Хохольский  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108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  <a:tr h="2250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ИТОГО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1292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67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273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6" marR="4686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210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79376" y="332656"/>
            <a:ext cx="8352928" cy="576064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b="1" dirty="0"/>
              <a:t>Договоры на оказание </a:t>
            </a:r>
            <a:r>
              <a:rPr lang="ru-RU" sz="2400" b="1" dirty="0" smtClean="0"/>
              <a:t>услуги по </a:t>
            </a:r>
            <a:r>
              <a:rPr lang="ru-RU" sz="2400" b="1" dirty="0"/>
              <a:t>обращению с ТКО</a:t>
            </a:r>
            <a:endParaRPr lang="ru-RU" altLang="ru-RU" sz="2400" b="1" dirty="0">
              <a:solidFill>
                <a:srgbClr val="043226"/>
              </a:solidFill>
              <a:cs typeface="Times New Roman" panose="02020603050405020304" pitchFamily="18" charset="0"/>
            </a:endParaRP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191344" y="1052736"/>
            <a:ext cx="9217024" cy="5256584"/>
          </a:xfrm>
          <a:solidFill>
            <a:schemeClr val="bg1">
              <a:alpha val="50195"/>
            </a:schemeClr>
          </a:solidFill>
        </p:spPr>
        <p:txBody>
          <a:bodyPr rtlCol="0">
            <a:normAutofit lnSpcReduction="10000"/>
          </a:bodyPr>
          <a:lstStyle/>
          <a:p>
            <a:pPr marL="361950" indent="-317500" algn="just">
              <a:spcBef>
                <a:spcPts val="3000"/>
              </a:spcBef>
              <a:buFont typeface="Wingdings" panose="05000000000000000000" pitchFamily="2" charset="2"/>
              <a:buChar char="ü"/>
              <a:defRPr/>
            </a:pPr>
            <a:r>
              <a:rPr lang="ru-RU" sz="1800" dirty="0" smtClean="0"/>
              <a:t>Управляющие организации, ТСЖ, ЖК заключают договоры </a:t>
            </a:r>
            <a:r>
              <a:rPr lang="ru-RU" dirty="0" smtClean="0"/>
              <a:t>на </a:t>
            </a:r>
            <a:r>
              <a:rPr lang="ru-RU" dirty="0"/>
              <a:t>оказание услуг по обращению </a:t>
            </a:r>
            <a:r>
              <a:rPr lang="ru-RU" dirty="0" smtClean="0"/>
              <a:t>с ТКО </a:t>
            </a:r>
            <a:r>
              <a:rPr lang="ru-RU" sz="1800" dirty="0" smtClean="0"/>
              <a:t>с региональным оператором в целях обеспечения предоставления коммунальной услуги по обращению с ТКО потребителям (п. 148(7) Правил № 354) (форма типового договора утверждена постановлением Правительства РФ от 12.11.2016 № 1156)</a:t>
            </a:r>
          </a:p>
          <a:p>
            <a:pPr marL="361950" indent="-317500" algn="just">
              <a:spcBef>
                <a:spcPts val="18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 smtClean="0"/>
              <a:t> Собственники </a:t>
            </a:r>
            <a:r>
              <a:rPr lang="ru-RU" dirty="0"/>
              <a:t>нежилых </a:t>
            </a:r>
            <a:r>
              <a:rPr lang="ru-RU" dirty="0" smtClean="0"/>
              <a:t>помещений в</a:t>
            </a:r>
            <a:r>
              <a:rPr lang="ru-RU" sz="1800" dirty="0" smtClean="0"/>
              <a:t>не </a:t>
            </a:r>
            <a:r>
              <a:rPr lang="ru-RU" sz="1800" dirty="0"/>
              <a:t>зависимости от способа управления многоквартирным </a:t>
            </a:r>
            <a:r>
              <a:rPr lang="ru-RU" sz="1800" dirty="0" smtClean="0"/>
              <a:t>домом </a:t>
            </a:r>
            <a:r>
              <a:rPr lang="ru-RU" sz="1800" dirty="0"/>
              <a:t>заключают договоры </a:t>
            </a:r>
            <a:r>
              <a:rPr lang="ru-RU" dirty="0" smtClean="0"/>
              <a:t>на </a:t>
            </a:r>
            <a:r>
              <a:rPr lang="ru-RU" dirty="0"/>
              <a:t>оказание услуг по обращению с ТКО </a:t>
            </a:r>
            <a:r>
              <a:rPr lang="ru-RU" sz="1800" dirty="0" smtClean="0"/>
              <a:t>с </a:t>
            </a:r>
            <a:r>
              <a:rPr lang="ru-RU" sz="1800" dirty="0"/>
              <a:t>региональным </a:t>
            </a:r>
            <a:r>
              <a:rPr lang="ru-RU" sz="1800" dirty="0" smtClean="0"/>
              <a:t>оператором (п</a:t>
            </a:r>
            <a:r>
              <a:rPr lang="ru-RU" sz="1800" dirty="0"/>
              <a:t>. 148(1) Правил № 354</a:t>
            </a:r>
            <a:r>
              <a:rPr lang="ru-RU" sz="1800" dirty="0" smtClean="0"/>
              <a:t>)</a:t>
            </a:r>
          </a:p>
          <a:p>
            <a:pPr marL="361950" indent="-317500" algn="just">
              <a:spcBef>
                <a:spcPts val="18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/>
              <a:t>Договор, содержащий положения о предоставлении коммунальной услуги по обращению с ТКО, может быть заключен с исполнителем в письменной форме или путем совершения конклюдентных </a:t>
            </a:r>
            <a:r>
              <a:rPr lang="ru-RU" dirty="0" smtClean="0"/>
              <a:t>действий, т.е. </a:t>
            </a:r>
            <a:r>
              <a:rPr lang="ru-RU" dirty="0"/>
              <a:t>совершения потребителем действий, свидетельствующих о его намерении потреблять </a:t>
            </a:r>
            <a:r>
              <a:rPr lang="ru-RU" dirty="0" smtClean="0"/>
              <a:t>коммунальную услугу </a:t>
            </a:r>
            <a:r>
              <a:rPr lang="ru-RU" dirty="0"/>
              <a:t>или о фактическом потреблении </a:t>
            </a:r>
            <a:r>
              <a:rPr lang="ru-RU" dirty="0" smtClean="0"/>
              <a:t>такой услуги </a:t>
            </a:r>
            <a:r>
              <a:rPr lang="ru-RU" dirty="0"/>
              <a:t>(п. </a:t>
            </a:r>
            <a:r>
              <a:rPr lang="ru-RU" dirty="0" smtClean="0"/>
              <a:t>6, 148(1</a:t>
            </a:r>
            <a:r>
              <a:rPr lang="ru-RU" dirty="0"/>
              <a:t>) Правил № 354)</a:t>
            </a:r>
          </a:p>
          <a:p>
            <a:pPr marL="361950" indent="-317500" algn="just">
              <a:spcBef>
                <a:spcPts val="1800"/>
              </a:spcBef>
              <a:buFont typeface="Wingdings" panose="05000000000000000000" pitchFamily="2" charset="2"/>
              <a:buChar char="ü"/>
              <a:defRPr/>
            </a:pPr>
            <a:r>
              <a:rPr lang="ru-RU" dirty="0" smtClean="0"/>
              <a:t>Прямой договор </a:t>
            </a:r>
            <a:r>
              <a:rPr lang="ru-RU" dirty="0"/>
              <a:t>на оказание услуг по обращению с </a:t>
            </a:r>
            <a:r>
              <a:rPr lang="ru-RU" dirty="0" smtClean="0"/>
              <a:t>ТКО между </a:t>
            </a:r>
            <a:r>
              <a:rPr lang="ru-RU" dirty="0"/>
              <a:t>собственником помещения в многоквартирном </a:t>
            </a:r>
            <a:r>
              <a:rPr lang="ru-RU" dirty="0" smtClean="0"/>
              <a:t>доме и региональным </a:t>
            </a:r>
            <a:r>
              <a:rPr lang="ru-RU" dirty="0"/>
              <a:t>оператором </a:t>
            </a:r>
            <a:r>
              <a:rPr lang="ru-RU" dirty="0" smtClean="0"/>
              <a:t>заключается в соответствии с </a:t>
            </a:r>
            <a:r>
              <a:rPr lang="ru-RU" dirty="0"/>
              <a:t>типовыми </a:t>
            </a:r>
            <a:r>
              <a:rPr lang="ru-RU" dirty="0" smtClean="0"/>
              <a:t>договором, утвержденным </a:t>
            </a:r>
            <a:r>
              <a:rPr lang="ru-RU" dirty="0"/>
              <a:t>Правительством </a:t>
            </a:r>
            <a:r>
              <a:rPr lang="ru-RU" dirty="0" smtClean="0"/>
              <a:t>РФ. </a:t>
            </a:r>
            <a:r>
              <a:rPr lang="ru-RU" dirty="0"/>
              <a:t>Заключение договора в письменной форме не </a:t>
            </a:r>
            <a:r>
              <a:rPr lang="ru-RU" dirty="0" smtClean="0"/>
              <a:t>требуется (ч. 6 ст. 157.2 ЖК РФ)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5708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99356" y="332656"/>
            <a:ext cx="9469051" cy="1080120"/>
          </a:xfrm>
        </p:spPr>
        <p:txBody>
          <a:bodyPr>
            <a:normAutofit fontScale="90000"/>
          </a:bodyPr>
          <a:lstStyle/>
          <a:p>
            <a:r>
              <a:rPr lang="ru-RU" sz="2400" b="1" dirty="0"/>
              <a:t>Расчет размера платы за </a:t>
            </a:r>
            <a:r>
              <a:rPr lang="ru-RU" sz="2400" b="1" dirty="0" smtClean="0"/>
              <a:t>услугу по </a:t>
            </a:r>
            <a:r>
              <a:rPr lang="ru-RU" sz="2400" b="1" dirty="0"/>
              <a:t>обращению с ТКО</a:t>
            </a:r>
            <a:br>
              <a:rPr lang="ru-RU" sz="2400" b="1" dirty="0"/>
            </a:br>
            <a:r>
              <a:rPr lang="ru-RU" sz="2400" b="1" dirty="0" smtClean="0"/>
              <a:t>согласно </a:t>
            </a:r>
            <a:r>
              <a:rPr lang="ru-RU" sz="2400" b="1" dirty="0"/>
              <a:t>постановлению Правительства РФ от 06.05.2011 № </a:t>
            </a:r>
            <a:r>
              <a:rPr lang="ru-RU" sz="2400" b="1" dirty="0" smtClean="0"/>
              <a:t>354 </a:t>
            </a:r>
            <a:r>
              <a:rPr lang="ru-RU" sz="2400" b="1" dirty="0"/>
              <a:t>и приказам </a:t>
            </a:r>
            <a:r>
              <a:rPr lang="ru-RU" sz="2400" b="1" dirty="0" err="1"/>
              <a:t>ДЖКХиЭ</a:t>
            </a:r>
            <a:r>
              <a:rPr lang="ru-RU" sz="2400" b="1" dirty="0"/>
              <a:t> ВО от 12.02.2019 № 29, от 12.04.2018 от № </a:t>
            </a:r>
            <a:r>
              <a:rPr lang="ru-RU" sz="2400" b="1" dirty="0" smtClean="0"/>
              <a:t>78</a:t>
            </a:r>
            <a:endParaRPr lang="ru-RU" altLang="ru-RU" sz="2400" b="1" dirty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407369" y="1628800"/>
            <a:ext cx="9001000" cy="5076800"/>
          </a:xfrm>
          <a:solidFill>
            <a:schemeClr val="bg1">
              <a:alpha val="50195"/>
            </a:schemeClr>
          </a:solidFill>
        </p:spPr>
        <p:txBody>
          <a:bodyPr rtlCol="0"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На территории городского округа город Воронеж:</a:t>
            </a:r>
          </a:p>
          <a:p>
            <a:pPr algn="just">
              <a:buFontTx/>
              <a:buChar char="-"/>
            </a:pPr>
            <a:r>
              <a:rPr lang="ru-RU" sz="1900" dirty="0" smtClean="0"/>
              <a:t>собственники жилых помещения в МКД – исходя из фактического объема вывезенных контейнеров и площади помещений</a:t>
            </a:r>
          </a:p>
          <a:p>
            <a:pPr algn="just">
              <a:buFontTx/>
              <a:buChar char="-"/>
            </a:pPr>
            <a:r>
              <a:rPr lang="ru-RU" sz="1900" dirty="0"/>
              <a:t>собственники жилых домов – исходя из норматива накопления ТКО </a:t>
            </a:r>
            <a:r>
              <a:rPr lang="ru-RU" sz="1900" dirty="0" smtClean="0"/>
              <a:t>(с </a:t>
            </a:r>
            <a:r>
              <a:rPr lang="ru-RU" sz="1900" dirty="0"/>
              <a:t>применением понижающего </a:t>
            </a:r>
            <a:r>
              <a:rPr lang="ru-RU" sz="1900" dirty="0" smtClean="0"/>
              <a:t>коэффициента) и количества проживающих</a:t>
            </a:r>
            <a:endParaRPr lang="ru-RU" sz="1900" dirty="0"/>
          </a:p>
          <a:p>
            <a:pPr algn="just">
              <a:buFontTx/>
              <a:buChar char="-"/>
            </a:pPr>
            <a:r>
              <a:rPr lang="ru-RU" sz="1900" dirty="0" smtClean="0"/>
              <a:t>собственники нежилых помещения в МКД – исходя из нормативов накопления ТКО и количества расчетных </a:t>
            </a:r>
            <a:r>
              <a:rPr lang="ru-RU" sz="1900" dirty="0" smtClean="0"/>
              <a:t>единиц либо исходя из объема вывезенных контейнеров</a:t>
            </a:r>
            <a:endParaRPr lang="ru-RU" sz="1900" dirty="0" smtClean="0"/>
          </a:p>
          <a:p>
            <a:pPr marL="0" indent="0" algn="just">
              <a:spcBef>
                <a:spcPts val="2400"/>
              </a:spcBef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На территории иных муниципальных образований, входящих в кластер:</a:t>
            </a:r>
            <a:endParaRPr lang="ru-RU" sz="2000" dirty="0">
              <a:solidFill>
                <a:srgbClr val="C00000"/>
              </a:solidFill>
            </a:endParaRPr>
          </a:p>
          <a:p>
            <a:pPr algn="just">
              <a:buFontTx/>
              <a:buChar char="-"/>
            </a:pPr>
            <a:r>
              <a:rPr lang="ru-RU" sz="1900" dirty="0"/>
              <a:t>собственники жилых помещения в МКД </a:t>
            </a:r>
            <a:r>
              <a:rPr lang="ru-RU" sz="1900" dirty="0" smtClean="0"/>
              <a:t>и жилых домов – </a:t>
            </a:r>
            <a:r>
              <a:rPr lang="ru-RU" sz="1900" dirty="0"/>
              <a:t>исходя из </a:t>
            </a:r>
            <a:r>
              <a:rPr lang="ru-RU" sz="1900" dirty="0" smtClean="0"/>
              <a:t>нормативов </a:t>
            </a:r>
            <a:r>
              <a:rPr lang="ru-RU" sz="1900" dirty="0"/>
              <a:t>накопления ТКО </a:t>
            </a:r>
            <a:r>
              <a:rPr lang="ru-RU" sz="1900" dirty="0" smtClean="0"/>
              <a:t>(с </a:t>
            </a:r>
            <a:r>
              <a:rPr lang="ru-RU" sz="1900" dirty="0"/>
              <a:t>применением </a:t>
            </a:r>
            <a:r>
              <a:rPr lang="ru-RU" sz="1900" dirty="0" smtClean="0"/>
              <a:t>понижающих коэффициентов) и </a:t>
            </a:r>
            <a:r>
              <a:rPr lang="ru-RU" sz="1900" dirty="0"/>
              <a:t>количества проживающих</a:t>
            </a:r>
          </a:p>
          <a:p>
            <a:pPr algn="just">
              <a:buFontTx/>
              <a:buChar char="-"/>
            </a:pPr>
            <a:r>
              <a:rPr lang="ru-RU" sz="1900" dirty="0" smtClean="0"/>
              <a:t>собственники </a:t>
            </a:r>
            <a:r>
              <a:rPr lang="ru-RU" sz="1900" dirty="0"/>
              <a:t>нежилых помещения в МКД – исходя из нормативов накопления </a:t>
            </a:r>
            <a:r>
              <a:rPr lang="ru-RU" sz="1900" dirty="0" smtClean="0"/>
              <a:t>ТКО и </a:t>
            </a:r>
            <a:r>
              <a:rPr lang="ru-RU" sz="1900" dirty="0"/>
              <a:t>количества расчетных </a:t>
            </a:r>
            <a:r>
              <a:rPr lang="ru-RU" sz="1900" dirty="0" smtClean="0"/>
              <a:t>единиц либо </a:t>
            </a:r>
            <a:r>
              <a:rPr lang="ru-RU" sz="1900" dirty="0"/>
              <a:t>исходя </a:t>
            </a:r>
            <a:r>
              <a:rPr lang="ru-RU" sz="1900" dirty="0" smtClean="0"/>
              <a:t>из объема </a:t>
            </a:r>
            <a:r>
              <a:rPr lang="ru-RU" sz="1900" dirty="0"/>
              <a:t>вывезенных </a:t>
            </a:r>
            <a:r>
              <a:rPr lang="ru-RU" sz="1900" dirty="0" smtClean="0"/>
              <a:t>контейнеров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009415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91344" y="332656"/>
            <a:ext cx="9073007" cy="534391"/>
          </a:xfrm>
        </p:spPr>
        <p:txBody>
          <a:bodyPr>
            <a:normAutofit/>
          </a:bodyPr>
          <a:lstStyle/>
          <a:p>
            <a:r>
              <a:rPr lang="ru-RU" altLang="ru-RU" sz="2400" b="1" dirty="0"/>
              <a:t>Случаи перерасчета </a:t>
            </a:r>
            <a:r>
              <a:rPr lang="ru-RU" altLang="ru-RU" sz="2400" b="1" dirty="0" smtClean="0"/>
              <a:t>платы </a:t>
            </a:r>
            <a:r>
              <a:rPr lang="ru-RU" altLang="ru-RU" sz="2400" b="1" dirty="0"/>
              <a:t>за </a:t>
            </a:r>
            <a:r>
              <a:rPr lang="ru-RU" altLang="ru-RU" sz="2400" b="1" dirty="0" smtClean="0"/>
              <a:t>услугу по </a:t>
            </a:r>
            <a:r>
              <a:rPr lang="ru-RU" altLang="ru-RU" sz="2400" b="1" dirty="0"/>
              <a:t>обращению с ТКО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407368" y="1052736"/>
            <a:ext cx="8856983" cy="5616624"/>
          </a:xfrm>
          <a:solidFill>
            <a:schemeClr val="bg1">
              <a:alpha val="50195"/>
            </a:schemeClr>
          </a:solidFill>
        </p:spPr>
        <p:txBody>
          <a:bodyPr>
            <a:noAutofit/>
          </a:bodyPr>
          <a:lstStyle/>
          <a:p>
            <a:pPr marL="271463" indent="-271463" algn="just">
              <a:spcBef>
                <a:spcPts val="2400"/>
              </a:spcBef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п. 148(44) Правил № 354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dirty="0"/>
              <a:t>При временном (более 5 календарных дней) отсутствии в жилом помещении потребителя перерасчет размера платы за коммунальную услугу по обращению с ТКО производится в порядке, предусмотренном разделом VIII Правил № </a:t>
            </a:r>
            <a:r>
              <a:rPr lang="ru-RU" dirty="0" smtClean="0"/>
              <a:t>354</a:t>
            </a:r>
          </a:p>
          <a:p>
            <a:pPr marL="0" indent="0" algn="just">
              <a:spcBef>
                <a:spcPts val="1200"/>
              </a:spcBef>
              <a:buNone/>
            </a:pPr>
            <a:r>
              <a:rPr lang="ru-RU" dirty="0" smtClean="0">
                <a:solidFill>
                  <a:srgbClr val="C00000"/>
                </a:solidFill>
              </a:rPr>
              <a:t>Важно!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1"/>
                </a:solidFill>
              </a:rPr>
              <a:t>В настоящее время жилищным законодательством не установлен порядок перерасчета размера платы за услугу по обращению с ТКО при </a:t>
            </a:r>
            <a:r>
              <a:rPr lang="ru-RU" dirty="0">
                <a:solidFill>
                  <a:schemeClr val="accent1"/>
                </a:solidFill>
              </a:rPr>
              <a:t>временном </a:t>
            </a:r>
            <a:r>
              <a:rPr lang="ru-RU" dirty="0" smtClean="0">
                <a:solidFill>
                  <a:schemeClr val="accent1"/>
                </a:solidFill>
              </a:rPr>
              <a:t>отсутствии потребителя в жилом помещении для случаев, когда размер платы определяется исходя из площади жилого помещения на основании фактического объема вывезенных контейнеров</a:t>
            </a:r>
            <a:endParaRPr lang="ru-RU" dirty="0">
              <a:solidFill>
                <a:schemeClr val="accent1"/>
              </a:solidFill>
            </a:endParaRPr>
          </a:p>
          <a:p>
            <a:pPr marL="271463" indent="-271463" algn="just">
              <a:spcBef>
                <a:spcPts val="2400"/>
              </a:spcBef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п. 148(45), 148(46) Правил № 354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dirty="0"/>
              <a:t>Уменьшение размера платы в случае предоставления услуги ненадлежащего качества и (или) с перерывами, превышающими установленную продолжительность, а также при перерывах в предоставлении услуги для проведения ремонтных и профилактических работ в пределах установленной продолжительности (у</a:t>
            </a:r>
            <a:r>
              <a:rPr lang="ru-RU" dirty="0" smtClean="0"/>
              <a:t>словия </a:t>
            </a:r>
            <a:r>
              <a:rPr lang="ru-RU" dirty="0"/>
              <a:t>и порядок </a:t>
            </a:r>
            <a:r>
              <a:rPr lang="ru-RU" dirty="0" smtClean="0"/>
              <a:t>изменения </a:t>
            </a:r>
            <a:r>
              <a:rPr lang="ru-RU" dirty="0"/>
              <a:t>размера платы установлены в Приложении 1 к </a:t>
            </a:r>
            <a:r>
              <a:rPr lang="ru-RU" dirty="0" smtClean="0"/>
              <a:t>Правилам № 354)</a:t>
            </a:r>
          </a:p>
        </p:txBody>
      </p:sp>
    </p:spTree>
    <p:extLst>
      <p:ext uri="{BB962C8B-B14F-4D97-AF65-F5344CB8AC3E}">
        <p14:creationId xmlns:p14="http://schemas.microsoft.com/office/powerpoint/2010/main" val="3187201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1028700"/>
            <a:ext cx="6743700" cy="2472308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ru-RU" sz="3600" b="1" i="1" dirty="0" smtClean="0">
                <a:solidFill>
                  <a:srgbClr val="000000"/>
                </a:solidFill>
                <a:latin typeface="Calibri"/>
              </a:rPr>
              <a:t>2</a:t>
            </a: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. Изменение с 1 января 2019 г. </a:t>
            </a:r>
            <a:br>
              <a:rPr lang="ru-RU" sz="3600" b="1" i="1" dirty="0">
                <a:solidFill>
                  <a:srgbClr val="000000"/>
                </a:solidFill>
                <a:latin typeface="Calibri"/>
              </a:rPr>
            </a:br>
            <a:r>
              <a:rPr lang="ru-RU" sz="3600" b="1" i="1" dirty="0">
                <a:solidFill>
                  <a:srgbClr val="000000"/>
                </a:solidFill>
                <a:latin typeface="Calibri"/>
              </a:rPr>
              <a:t>порядка начисления платы за коммунальную услугу по отоплению</a:t>
            </a:r>
            <a:endParaRPr lang="ru-RU" sz="36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4095750" y="3943350"/>
            <a:ext cx="6302150" cy="17145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400" b="1" i="1" dirty="0">
                <a:solidFill>
                  <a:srgbClr val="1F497D">
                    <a:lumMod val="75000"/>
                  </a:srgbClr>
                </a:solidFill>
              </a:rPr>
              <a:t>начальник отдела надзора за начислением платы за коммунальные услуги и установлением нормативов </a:t>
            </a:r>
          </a:p>
          <a:p>
            <a:pPr marL="0" indent="0" algn="r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400" b="1" i="1" dirty="0">
                <a:solidFill>
                  <a:prstClr val="black"/>
                </a:solidFill>
              </a:rPr>
              <a:t>Ковешникова Елена Вячеславовна</a:t>
            </a:r>
            <a:endParaRPr lang="ru-RU" sz="24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99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260648"/>
            <a:ext cx="7886700" cy="965523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Изменения с </a:t>
            </a:r>
            <a:r>
              <a:rPr lang="ru-RU" sz="2400" b="1" dirty="0"/>
              <a:t>1 января 2019 года порядка расчета размера платы за отопление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7408" y="1331876"/>
            <a:ext cx="8424936" cy="51934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rgbClr val="C00000"/>
                </a:solidFill>
              </a:rPr>
              <a:t>Внесены изменения в Правила № 354:</a:t>
            </a:r>
          </a:p>
          <a:p>
            <a:r>
              <a:rPr lang="ru-RU" sz="1800" dirty="0"/>
              <a:t>постановление Правительства Российской Федерации от 28.12.2018 № 1708 «О внесении изменений в Правила предоставления коммунальных услуг собственникам и пользователям помещений в многоквартирных домах и жилых домов по вопросу предоставления коммунальной услуги по отоплению в многоквартирном доме» </a:t>
            </a:r>
            <a:r>
              <a:rPr lang="ru-RU" sz="1800" b="1" dirty="0">
                <a:solidFill>
                  <a:schemeClr val="accent1"/>
                </a:solidFill>
              </a:rPr>
              <a:t>(вступило в силу 01.01.2019)</a:t>
            </a:r>
          </a:p>
          <a:p>
            <a:r>
              <a:rPr lang="ru-RU" sz="1800" i="1" dirty="0"/>
              <a:t> </a:t>
            </a:r>
            <a:r>
              <a:rPr lang="ru-RU" sz="1800" dirty="0"/>
              <a:t>постановление Правительства Российской Федерации от 23.02.2019 №</a:t>
            </a:r>
            <a:r>
              <a:rPr lang="en-US" sz="1800" dirty="0"/>
              <a:t> 184</a:t>
            </a:r>
            <a:r>
              <a:rPr lang="ru-RU" sz="1800" dirty="0"/>
              <a:t> «О внесении изменений в Правила предоставления коммунальных услуг собственникам и пользователям помещений в многоквартирных домах и жилых домов» </a:t>
            </a:r>
            <a:r>
              <a:rPr lang="ru-RU" sz="1800" b="1" dirty="0">
                <a:solidFill>
                  <a:schemeClr val="accent1"/>
                </a:solidFill>
              </a:rPr>
              <a:t>(вступило в силу 25.02.2019)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C00000"/>
                </a:solidFill>
              </a:rPr>
              <a:t>Основания изменений Правил № 354:</a:t>
            </a:r>
          </a:p>
          <a:p>
            <a:r>
              <a:rPr lang="ru-RU" sz="1800" dirty="0"/>
              <a:t>Постановление Конституционного Суда Российской Федерации от 10.07.2018 N 30-П</a:t>
            </a:r>
          </a:p>
          <a:p>
            <a:r>
              <a:rPr lang="ru-RU" sz="1800" dirty="0"/>
              <a:t>Постановление Конституционного Суда Российской Федерации от 20.12.2018 N 46-П</a:t>
            </a:r>
          </a:p>
          <a:p>
            <a:pPr marL="0" indent="0">
              <a:buNone/>
            </a:pPr>
            <a:endParaRPr lang="ru-RU" sz="1800" i="1" dirty="0"/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85001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76672"/>
            <a:ext cx="8596668" cy="65916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Что именно изменилось?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1268760"/>
                <a:ext cx="8596668" cy="4772603"/>
              </a:xfrm>
              <a:prstGeom prst="rect">
                <a:avLst/>
              </a:prstGeom>
            </p:spPr>
            <p:txBody>
              <a:bodyPr>
                <a:normAutofit lnSpcReduction="10000"/>
              </a:bodyPr>
              <a:lstStyle/>
              <a:p>
                <a:pPr>
                  <a:buFont typeface="+mj-lt"/>
                  <a:buAutoNum type="arabicPeriod"/>
                </a:pPr>
                <a:r>
                  <a:rPr lang="ru-RU" sz="2000" dirty="0" smtClean="0"/>
                  <a:t>Расчет размера платы за отопление производится исходя из суммы объемов:</a:t>
                </a:r>
              </a:p>
              <a:p>
                <a:pPr>
                  <a:buFontTx/>
                  <a:buChar char="-"/>
                </a:pPr>
                <a:r>
                  <a:rPr lang="ru-RU" sz="2000" dirty="0" smtClean="0"/>
                  <a:t>индивидуального потребления тепловой энергии</a:t>
                </a:r>
              </a:p>
              <a:p>
                <a:pPr>
                  <a:buFontTx/>
                  <a:buChar char="-"/>
                </a:pPr>
                <a:r>
                  <a:rPr lang="ru-RU" sz="2000" dirty="0" smtClean="0"/>
                  <a:t>потребления тепловой энергии в целях содержания общего имущества</a:t>
                </a:r>
              </a:p>
              <a:p>
                <a:pPr marL="0" indent="0">
                  <a:buNone/>
                </a:pPr>
                <a:r>
                  <a:rPr lang="ru-RU" sz="2000" dirty="0" smtClean="0"/>
                  <a:t>т.е. по формуле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ru-RU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ои</m:t>
                            </m:r>
                          </m:sup>
                        </m:sSubSup>
                      </m:e>
                    </m:d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т</m:t>
                        </m:r>
                      </m:sup>
                    </m:sSup>
                  </m:oMath>
                </a14:m>
                <a:endParaRPr lang="ru-RU" sz="2400" dirty="0" smtClean="0"/>
              </a:p>
              <a:p>
                <a:pPr>
                  <a:spcBef>
                    <a:spcPts val="2400"/>
                  </a:spcBef>
                  <a:buFont typeface="+mj-lt"/>
                  <a:buAutoNum type="arabicPeriod" startAt="2"/>
                </a:pPr>
                <a:r>
                  <a:rPr lang="ru-RU" sz="2000" dirty="0" smtClean="0"/>
                  <a:t>Собственники </a:t>
                </a:r>
                <a:r>
                  <a:rPr lang="ru-RU" sz="2000" dirty="0"/>
                  <a:t>неотапливаемых помещений и помещений с автономным </a:t>
                </a:r>
                <a:r>
                  <a:rPr lang="ru-RU" sz="2000" dirty="0" smtClean="0"/>
                  <a:t>отоплением освобождены от оплаты </a:t>
                </a:r>
                <a:r>
                  <a:rPr lang="ru-RU" sz="2000" dirty="0"/>
                  <a:t>индивидуального потребления тепловой </a:t>
                </a:r>
                <a:r>
                  <a:rPr lang="ru-RU" sz="2000" dirty="0" smtClean="0"/>
                  <a:t>энергии от системы централизованного теплоснабжения</a:t>
                </a:r>
              </a:p>
              <a:p>
                <a:pPr>
                  <a:spcBef>
                    <a:spcPts val="2400"/>
                  </a:spcBef>
                  <a:buFont typeface="+mj-lt"/>
                  <a:buAutoNum type="arabicPeriod" startAt="3"/>
                </a:pPr>
                <a:r>
                  <a:rPr lang="ru-RU" sz="2000" dirty="0" smtClean="0"/>
                  <a:t>Расчет размера платы по показаниям индивидуальных приборов учета (ИПУ) осуществляется независимо от количества установленных ИПУ в многоквартирном доме (МКД)</a:t>
                </a:r>
                <a:endParaRPr lang="ru-RU" sz="2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268760"/>
                <a:ext cx="8596668" cy="4772603"/>
              </a:xfrm>
              <a:prstGeom prst="rect">
                <a:avLst/>
              </a:prstGeom>
              <a:blipFill rotWithShape="0">
                <a:blip r:embed="rId2"/>
                <a:stretch>
                  <a:fillRect l="-709" t="-1405" r="-1064" b="-7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230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614" y="181897"/>
            <a:ext cx="8596668" cy="51514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Варианты расчетов размера платы за отопление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19336" y="764704"/>
                <a:ext cx="9704673" cy="5935462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rgbClr val="C00000"/>
                    </a:solidFill>
                  </a:rPr>
                  <a:t>! На территории Воронежской области оплата </a:t>
                </a:r>
                <a:r>
                  <a:rPr lang="ru-RU" dirty="0">
                    <a:solidFill>
                      <a:srgbClr val="C00000"/>
                    </a:solidFill>
                  </a:rPr>
                  <a:t>коммунальной услуги по отоплению </a:t>
                </a:r>
                <a:r>
                  <a:rPr lang="ru-RU" dirty="0" smtClean="0">
                    <a:solidFill>
                      <a:srgbClr val="C00000"/>
                    </a:solidFill>
                  </a:rPr>
                  <a:t>осуществляется в </a:t>
                </a:r>
                <a:r>
                  <a:rPr lang="ru-RU" dirty="0">
                    <a:solidFill>
                      <a:srgbClr val="C00000"/>
                    </a:solidFill>
                  </a:rPr>
                  <a:t>течение отопительного периода</a:t>
                </a:r>
              </a:p>
              <a:p>
                <a:pPr marL="0" indent="0">
                  <a:spcBef>
                    <a:spcPts val="2400"/>
                  </a:spcBef>
                  <a:buNone/>
                </a:pPr>
                <a:r>
                  <a:rPr lang="ru-RU" dirty="0" smtClean="0">
                    <a:solidFill>
                      <a:schemeClr val="accent1"/>
                    </a:solidFill>
                  </a:rPr>
                  <a:t>Вариант 1.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ru-RU" dirty="0" smtClean="0"/>
                  <a:t>МКД не оборудован общедомовым прибором учета тепловой энергии (ОДПУ). Применяются формулы 2(3) и 2(5), при этом показания ИПУ в расчет не принимаются</a:t>
                </a:r>
              </a:p>
              <a:p>
                <a:pPr marL="400050" lvl="1" indent="0">
                  <a:spcBef>
                    <a:spcPts val="600"/>
                  </a:spcBef>
                  <a:buNone/>
                </a:pPr>
                <a:r>
                  <a:rPr lang="ru-RU" sz="1500" dirty="0" smtClean="0"/>
                  <a:t>формула 2(3)</a:t>
                </a:r>
                <a:endParaRPr lang="ru-RU" sz="1500" dirty="0"/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ru-RU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ru-RU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ru-RU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ru-RU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ru-RU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ru-RU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ru-RU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ои</m:t>
                                </m:r>
                              </m:sup>
                            </m:sSup>
                            <m:r>
                              <a:rPr lang="ru-RU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ru-RU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Т</m:t>
                                </m:r>
                              </m:sup>
                            </m:sSup>
                            <m:r>
                              <a:rPr lang="ru-RU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d>
                              <m:dPr>
                                <m:ctrlPr>
                                  <a:rPr lang="ru-RU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ru-RU" sz="20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об</m:t>
                                    </m:r>
                                  </m:sup>
                                </m:s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инд</m:t>
                                    </m:r>
                                  </m:sup>
                                </m:sSup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ru-RU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об</m:t>
                                </m:r>
                              </m:sup>
                            </m:sSup>
                            <m:r>
                              <a:rPr lang="ru-RU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d>
                              <m:dPr>
                                <m:ctrlPr>
                                  <a:rPr lang="ru-RU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ru-RU" sz="20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об</m:t>
                                    </m:r>
                                  </m:sup>
                                </m:s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инд</m:t>
                                    </m:r>
                                  </m:sup>
                                </m:s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ои</m:t>
                                    </m:r>
                                  </m:sup>
                                </m:sSup>
                              </m:e>
                            </m:d>
                          </m:den>
                        </m:f>
                      </m:e>
                    </m:d>
                    <m:r>
                      <a:rPr lang="ru-RU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ru-RU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Т</m:t>
                        </m:r>
                      </m:sup>
                    </m:sSup>
                  </m:oMath>
                </a14:m>
                <a:r>
                  <a:rPr lang="ru-RU" sz="2000" dirty="0" smtClean="0"/>
                  <a:t> </a:t>
                </a:r>
              </a:p>
              <a:p>
                <a:pPr marL="400050" lvl="1" indent="0">
                  <a:spcBef>
                    <a:spcPts val="0"/>
                  </a:spcBef>
                  <a:buNone/>
                </a:pPr>
                <a:r>
                  <a:rPr lang="ru-RU" sz="1500" dirty="0" smtClean="0"/>
                  <a:t>формула 2(5)</a:t>
                </a:r>
                <a:endParaRPr lang="ru-RU" sz="1500" dirty="0"/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ru-RU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Т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d>
                            <m:d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об</m:t>
                                  </m:r>
                                </m:sup>
                              </m:s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инд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об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инд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ои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000" dirty="0"/>
              </a:p>
              <a:p>
                <a:pPr marL="0" indent="0">
                  <a:spcBef>
                    <a:spcPts val="1800"/>
                  </a:spcBef>
                  <a:buNone/>
                </a:pPr>
                <a:r>
                  <a:rPr lang="ru-RU" dirty="0" smtClean="0">
                    <a:solidFill>
                      <a:schemeClr val="accent1"/>
                    </a:solidFill>
                  </a:rPr>
                  <a:t>Вариант 2.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ru-RU" dirty="0"/>
                  <a:t>МКД </a:t>
                </a:r>
                <a:r>
                  <a:rPr lang="ru-RU" dirty="0" smtClean="0"/>
                  <a:t>оборудован ОДПУ, при этом ИПУ нет ни в одном помещении. Применяются </a:t>
                </a:r>
                <a:r>
                  <a:rPr lang="ru-RU" dirty="0"/>
                  <a:t>формулы </a:t>
                </a:r>
                <a:r>
                  <a:rPr lang="ru-RU" dirty="0" smtClean="0"/>
                  <a:t>3 и 3(6)</a:t>
                </a:r>
              </a:p>
              <a:p>
                <a:pPr marL="400050" lvl="1" indent="0">
                  <a:buNone/>
                </a:pPr>
                <a:r>
                  <a:rPr lang="ru-RU" sz="1500" dirty="0" smtClean="0"/>
                  <a:t>формула 3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  <m:sup>
                                      <m:r>
                                        <a:rPr lang="ru-RU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д</m:t>
                                      </m:r>
                                    </m:sup>
                                  </m:sSup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nary>
                                    <m:naryPr>
                                      <m:chr m:val="∑"/>
                                      <m:subHide m:val="on"/>
                                      <m:supHide m:val="on"/>
                                      <m:ctrlPr>
                                        <a:rPr lang="ru-RU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sSub>
                                        <m:sSubPr>
                                          <m:ctrlPr>
                                            <a:rPr lang="ru-RU" sz="20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𝑉</m:t>
                                          </m:r>
                                        </m:e>
                                        <m:sub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nary>
                                </m:e>
                              </m:d>
                            </m:num>
                            <m:den>
                              <m:sSup>
                                <m:sSup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об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ru-RU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Т</m:t>
                          </m:r>
                        </m:sup>
                      </m:sSup>
                    </m:oMath>
                  </m:oMathPara>
                </a14:m>
                <a:endParaRPr lang="ru-RU" sz="2000" dirty="0" smtClean="0"/>
              </a:p>
              <a:p>
                <a:pPr marL="400050" lvl="1" indent="0">
                  <a:spcBef>
                    <a:spcPts val="0"/>
                  </a:spcBef>
                  <a:buNone/>
                </a:pPr>
                <a:r>
                  <a:rPr lang="ru-RU" sz="1500" dirty="0"/>
                  <a:t>формула 3(6)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д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об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инд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ои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000" dirty="0"/>
              </a:p>
              <a:p>
                <a:pPr marL="0" indent="0">
                  <a:buNone/>
                </a:pPr>
                <a:endParaRPr lang="ru-RU" dirty="0" smtClean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336" y="764704"/>
                <a:ext cx="9704673" cy="5935462"/>
              </a:xfrm>
              <a:prstGeom prst="rect">
                <a:avLst/>
              </a:prstGeom>
              <a:blipFill rotWithShape="0">
                <a:blip r:embed="rId2"/>
                <a:stretch>
                  <a:fillRect l="-565" t="-616" r="-8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77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79376" y="980728"/>
                <a:ext cx="8928992" cy="5472608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1800"/>
                  </a:spcBef>
                  <a:buNone/>
                </a:pPr>
                <a:r>
                  <a:rPr lang="ru-RU" dirty="0" smtClean="0">
                    <a:solidFill>
                      <a:schemeClr val="accent1"/>
                    </a:solidFill>
                  </a:rPr>
                  <a:t>Вариант 3.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ru-RU" dirty="0"/>
                  <a:t>МКД оборудован </a:t>
                </a:r>
                <a:r>
                  <a:rPr lang="ru-RU" dirty="0" smtClean="0"/>
                  <a:t>ОДПУ, при этом в </a:t>
                </a:r>
                <a:r>
                  <a:rPr lang="ru-RU" dirty="0"/>
                  <a:t>отдельных помещениях есть ИПУ</a:t>
                </a:r>
                <a:r>
                  <a:rPr lang="ru-RU" dirty="0" smtClean="0"/>
                  <a:t>. </a:t>
                </a:r>
                <a:r>
                  <a:rPr lang="ru-RU" dirty="0"/>
                  <a:t>Применяются формулы </a:t>
                </a:r>
                <a:r>
                  <a:rPr lang="ru-RU" dirty="0" smtClean="0"/>
                  <a:t>3(1) </a:t>
                </a:r>
                <a:r>
                  <a:rPr lang="ru-RU" dirty="0"/>
                  <a:t>и </a:t>
                </a:r>
                <a:r>
                  <a:rPr lang="ru-RU" dirty="0" smtClean="0"/>
                  <a:t>3(7)</a:t>
                </a:r>
                <a:endParaRPr lang="ru-RU" dirty="0"/>
              </a:p>
              <a:p>
                <a:pPr marL="400050" lvl="1" indent="0">
                  <a:buNone/>
                </a:pPr>
                <a:r>
                  <a:rPr lang="ru-RU" sz="1500" dirty="0"/>
                  <a:t>формула </a:t>
                </a:r>
                <a:r>
                  <a:rPr lang="ru-RU" sz="1500" dirty="0" smtClean="0"/>
                  <a:t>3(1)</a:t>
                </a:r>
                <a:endParaRPr lang="ru-RU" sz="1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  <m:sup>
                                      <m:r>
                                        <a:rPr lang="ru-RU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д</m:t>
                                      </m:r>
                                    </m:sup>
                                  </m:s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nary>
                                    <m:naryPr>
                                      <m:chr m:val="∑"/>
                                      <m:subHide m:val="on"/>
                                      <m:supHide m:val="on"/>
                                      <m:ctrlPr>
                                        <a:rPr lang="ru-RU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sSub>
                                        <m:sSubPr>
                                          <m:ctrlPr>
                                            <a:rPr lang="ru-RU" sz="20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𝑉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nary>
                                </m:e>
                              </m:d>
                            </m:num>
                            <m:den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об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ru-RU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Т</m:t>
                          </m:r>
                        </m:sup>
                      </m:sSup>
                    </m:oMath>
                  </m:oMathPara>
                </a14:m>
                <a:endParaRPr lang="ru-RU" sz="2000" dirty="0"/>
              </a:p>
              <a:p>
                <a:pPr marL="400050" lvl="1" indent="0">
                  <a:spcBef>
                    <a:spcPts val="0"/>
                  </a:spcBef>
                  <a:buNone/>
                </a:pPr>
                <a:r>
                  <a:rPr lang="ru-RU" sz="1500" dirty="0"/>
                  <a:t>формула </a:t>
                </a:r>
                <a:r>
                  <a:rPr lang="ru-RU" sz="1500" dirty="0" smtClean="0"/>
                  <a:t>3(7)</a:t>
                </a:r>
                <a:endParaRPr lang="ru-RU" sz="1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ru-RU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ru-RU" sz="2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ИПУ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ru-RU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ru-RU" sz="20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ИПУ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1"/>
                    </a:solidFill>
                  </a:rPr>
                  <a:t>Вариант </a:t>
                </a:r>
                <a:r>
                  <a:rPr lang="ru-RU" dirty="0" smtClean="0">
                    <a:solidFill>
                      <a:schemeClr val="accent1"/>
                    </a:solidFill>
                  </a:rPr>
                  <a:t>4. </a:t>
                </a:r>
                <a:r>
                  <a:rPr lang="ru-RU" dirty="0" smtClean="0"/>
                  <a:t>МКД </a:t>
                </a:r>
                <a:r>
                  <a:rPr lang="ru-RU" dirty="0"/>
                  <a:t>оборудован </a:t>
                </a:r>
                <a:r>
                  <a:rPr lang="ru-RU" dirty="0" smtClean="0"/>
                  <a:t>ОДПУ, при этом </a:t>
                </a:r>
                <a:r>
                  <a:rPr lang="ru-RU" dirty="0"/>
                  <a:t>во всех помещениях есть ИПУ</a:t>
                </a:r>
              </a:p>
              <a:p>
                <a:pPr marL="400050" lvl="1" indent="0">
                  <a:buNone/>
                </a:pPr>
                <a:r>
                  <a:rPr lang="ru-RU" sz="1500" dirty="0"/>
                  <a:t>формула </a:t>
                </a:r>
                <a:r>
                  <a:rPr lang="ru-RU" sz="1500" dirty="0" smtClean="0"/>
                  <a:t>3(3)</a:t>
                </a:r>
                <a:endParaRPr lang="ru-RU" sz="1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ru-RU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b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одн</m:t>
                              </m:r>
                            </m:sup>
                          </m:sSubSup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f>
                            <m:f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об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Т</m:t>
                          </m:r>
                        </m:sup>
                      </m:sSup>
                    </m:oMath>
                  </m:oMathPara>
                </a14:m>
                <a:endParaRPr lang="ru-RU" sz="2000" dirty="0"/>
              </a:p>
              <a:p>
                <a:pPr marL="400050" lvl="1" indent="0">
                  <a:spcBef>
                    <a:spcPts val="0"/>
                  </a:spcBef>
                  <a:buNone/>
                </a:pPr>
                <a:r>
                  <a:rPr lang="ru-RU" sz="1500" dirty="0"/>
                  <a:t>п</a:t>
                </a:r>
                <a:r>
                  <a:rPr lang="ru-RU" sz="1500" dirty="0" smtClean="0"/>
                  <a:t>ри этом</a:t>
                </a:r>
                <a:endParaRPr lang="ru-RU" sz="1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ru-RU" sz="2000" b="0" i="1" smtClean="0">
                              <a:latin typeface="Cambria Math" panose="02040503050406030204" pitchFamily="18" charset="0"/>
                            </a:rPr>
                            <m:t>одн</m:t>
                          </m:r>
                        </m:sup>
                      </m:sSubSup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д</m:t>
                          </m:r>
                        </m:sup>
                      </m:sSup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9376" y="980728"/>
                <a:ext cx="8928992" cy="5472608"/>
              </a:xfrm>
              <a:blipFill rotWithShape="0">
                <a:blip r:embed="rId2"/>
                <a:stretch>
                  <a:fillRect l="-615" t="-7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90969" y="332656"/>
            <a:ext cx="8596668" cy="51514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Варианты расчетов размера платы за отопление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3543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8640"/>
            <a:ext cx="8443002" cy="8640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Исключения и особенности при расчете размера платы за отопление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1196752"/>
                <a:ext cx="8596668" cy="5544616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1900" dirty="0" smtClean="0">
                    <a:solidFill>
                      <a:srgbClr val="C00000"/>
                    </a:solidFill>
                  </a:rPr>
                  <a:t>1</a:t>
                </a:r>
                <a:r>
                  <a:rPr lang="ru-RU" sz="1900" dirty="0" smtClean="0">
                    <a:solidFill>
                      <a:srgbClr val="C00000"/>
                    </a:solidFill>
                  </a:rPr>
                  <a:t>. Когда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9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sz="1900" i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ru-RU" sz="1900" dirty="0">
                    <a:solidFill>
                      <a:srgbClr val="C00000"/>
                    </a:solidFill>
                  </a:rPr>
                  <a:t>равен </a:t>
                </a:r>
                <a:r>
                  <a:rPr lang="ru-RU" sz="1900" dirty="0" smtClean="0">
                    <a:solidFill>
                      <a:srgbClr val="C00000"/>
                    </a:solidFill>
                  </a:rPr>
                  <a:t>нулю? </a:t>
                </a:r>
              </a:p>
              <a:p>
                <a:r>
                  <a:rPr lang="ru-RU" dirty="0"/>
                  <a:t>е</a:t>
                </a:r>
                <a:r>
                  <a:rPr lang="ru-RU" dirty="0" smtClean="0"/>
                  <a:t>сли технической </a:t>
                </a:r>
                <a:r>
                  <a:rPr lang="ru-RU" dirty="0"/>
                  <a:t>документацией на </a:t>
                </a:r>
                <a:r>
                  <a:rPr lang="ru-RU" dirty="0" smtClean="0"/>
                  <a:t>МКД не </a:t>
                </a:r>
                <a:r>
                  <a:rPr lang="ru-RU" dirty="0"/>
                  <a:t>предусмотрено наличие в </a:t>
                </a:r>
                <a:r>
                  <a:rPr lang="ru-RU" dirty="0" smtClean="0"/>
                  <a:t>i-м жилом </a:t>
                </a:r>
                <a:r>
                  <a:rPr lang="ru-RU" dirty="0"/>
                  <a:t>или нежилом помещении приборов </a:t>
                </a:r>
                <a:r>
                  <a:rPr lang="ru-RU" dirty="0" smtClean="0"/>
                  <a:t>отопления </a:t>
                </a:r>
              </a:p>
              <a:p>
                <a:pPr marL="0" indent="0">
                  <a:buNone/>
                </a:pPr>
                <a:r>
                  <a:rPr lang="ru-RU" dirty="0" smtClean="0"/>
                  <a:t>или </a:t>
                </a:r>
              </a:p>
              <a:p>
                <a:r>
                  <a:rPr lang="ru-RU" dirty="0" smtClean="0"/>
                  <a:t>если </a:t>
                </a:r>
                <a:r>
                  <a:rPr lang="ru-RU" dirty="0"/>
                  <a:t>переустройство </a:t>
                </a:r>
                <a:r>
                  <a:rPr lang="ru-RU" dirty="0" smtClean="0"/>
                  <a:t>i-</a:t>
                </a:r>
                <a:r>
                  <a:rPr lang="ru-RU" dirty="0" err="1" smtClean="0"/>
                  <a:t>го</a:t>
                </a:r>
                <a:r>
                  <a:rPr lang="ru-RU" dirty="0" smtClean="0"/>
                  <a:t> </a:t>
                </a:r>
                <a:r>
                  <a:rPr lang="ru-RU" dirty="0"/>
                  <a:t>жилого или нежилого помещения, предусматривающее установку индивидуальных источников тепловой энергии, осуществлено в соответствии с требованиями к переустройству, установленными действующим на момент проведения такого переустройства законодательством Российской </a:t>
                </a:r>
                <a:r>
                  <a:rPr lang="ru-RU" dirty="0" smtClean="0"/>
                  <a:t>Федерации</a:t>
                </a:r>
              </a:p>
              <a:p>
                <a:pPr marL="0" indent="0">
                  <a:spcBef>
                    <a:spcPts val="2400"/>
                  </a:spcBef>
                  <a:buNone/>
                </a:pPr>
                <a:r>
                  <a:rPr lang="ru-RU" sz="1900" dirty="0" smtClean="0">
                    <a:solidFill>
                      <a:srgbClr val="C00000"/>
                    </a:solidFill>
                  </a:rPr>
                  <a:t>2. Какую площадь мест общего пользования использовать в расчетах?</a:t>
                </a:r>
              </a:p>
              <a:p>
                <a:pPr marL="0" indent="0">
                  <a:spcBef>
                    <a:spcPts val="2400"/>
                  </a:spcBef>
                  <a:buNone/>
                </a:pPr>
                <a:r>
                  <a:rPr lang="ru-RU" dirty="0" smtClean="0"/>
                  <a:t>Суммарную </a:t>
                </a:r>
                <a:r>
                  <a:rPr lang="ru-RU" dirty="0"/>
                  <a:t>площадь следующих помещений, не являющихся частями квартир </a:t>
                </a:r>
                <a:r>
                  <a:rPr lang="ru-RU" dirty="0" smtClean="0"/>
                  <a:t>МКД и </a:t>
                </a:r>
                <a:r>
                  <a:rPr lang="ru-RU" dirty="0"/>
                  <a:t>предназначенных для обслуживания более одного помещения в </a:t>
                </a:r>
                <a:r>
                  <a:rPr lang="ru-RU" dirty="0" smtClean="0"/>
                  <a:t>МКД: межквартирных </a:t>
                </a:r>
                <a:r>
                  <a:rPr lang="ru-RU" dirty="0"/>
                  <a:t>лестничных площадок, лестниц, коридоров, тамбуров, холлов, вестибюлей, колясочных, помещений охраны (консьержа), не принадлежащих отдельным </a:t>
                </a:r>
                <a:r>
                  <a:rPr lang="ru-RU" dirty="0" smtClean="0"/>
                  <a:t>собственникам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196752"/>
                <a:ext cx="8596668" cy="5544616"/>
              </a:xfrm>
              <a:prstGeom prst="rect">
                <a:avLst/>
              </a:prstGeom>
              <a:blipFill rotWithShape="0">
                <a:blip r:embed="rId2"/>
                <a:stretch>
                  <a:fillRect l="-638" t="-659" r="-11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066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Грань">
  <a:themeElements>
    <a:clrScheme name="Бегущая строка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Грань">
  <a:themeElements>
    <a:clrScheme name="Бегущая строка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егущая строка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Бегущая строка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Бегущая строка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Бегущая строка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4965</TotalTime>
  <Words>3060</Words>
  <Application>Microsoft Office PowerPoint</Application>
  <PresentationFormat>Широкоэкранный</PresentationFormat>
  <Paragraphs>420</Paragraphs>
  <Slides>32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32</vt:i4>
      </vt:variant>
    </vt:vector>
  </HeadingPairs>
  <TitlesOfParts>
    <vt:vector size="50" baseType="lpstr">
      <vt:lpstr>MS PGothic</vt:lpstr>
      <vt:lpstr>Aharoni</vt:lpstr>
      <vt:lpstr>Arial</vt:lpstr>
      <vt:lpstr>Calibri</vt:lpstr>
      <vt:lpstr>Calibri Light</vt:lpstr>
      <vt:lpstr>Cambria</vt:lpstr>
      <vt:lpstr>Cambria Math</vt:lpstr>
      <vt:lpstr>Courier New</vt:lpstr>
      <vt:lpstr>Times New Roman</vt:lpstr>
      <vt:lpstr>Trebuchet MS</vt:lpstr>
      <vt:lpstr>Wingdings</vt:lpstr>
      <vt:lpstr>Wingdings 3</vt:lpstr>
      <vt:lpstr>Office Theme</vt:lpstr>
      <vt:lpstr>Специальное оформление</vt:lpstr>
      <vt:lpstr>1_Office Theme</vt:lpstr>
      <vt:lpstr>Грань</vt:lpstr>
      <vt:lpstr>2_Office Theme</vt:lpstr>
      <vt:lpstr>1_Грань</vt:lpstr>
      <vt:lpstr>  Семинар-совещание   государственной жилищной инспекции Воронежской области  с представителями органов  местного самоуправления  Воронежской области  </vt:lpstr>
      <vt:lpstr>Презентация PowerPoint</vt:lpstr>
      <vt:lpstr>Презентация PowerPoint</vt:lpstr>
      <vt:lpstr>2. Изменение с 1 января 2019 г.  порядка начисления платы за коммунальную услугу по отоплению</vt:lpstr>
      <vt:lpstr>Изменения с 1 января 2019 года порядка расчета размера платы за отопление</vt:lpstr>
      <vt:lpstr>Что именно изменилось?</vt:lpstr>
      <vt:lpstr>Варианты расчетов размера платы за отопление</vt:lpstr>
      <vt:lpstr>Варианты расчетов размера платы за отопление</vt:lpstr>
      <vt:lpstr>Исключения и особенности при расчете размера платы за отопление</vt:lpstr>
      <vt:lpstr> 3. Определение РАЗМЕРА ПЛАТЫ  за содержание жилого помещения,  в соответствии с частью 4 статьи 158      Жилищного кодекса Российской Федерации </vt:lpstr>
      <vt:lpstr>Определение размера платы за содержание жилого помещения,  в соответствии с частью 4 статьи 158 ЖК РФ </vt:lpstr>
      <vt:lpstr>Презентация PowerPoint</vt:lpstr>
      <vt:lpstr>Определение размера платы за содержание жилого помещения,  в соответствии с частью 4 статьи 158 ЖК РФ </vt:lpstr>
      <vt:lpstr>Определение размера платы за содержание жилого помещения,  в соответствии с частью 4 статьи 158 ЖК РФ </vt:lpstr>
      <vt:lpstr> 4. Реализация непосредственного способа управления собственниками помещений МКД:  порядок и регулирование вопроса  органами местного самоуправления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5. Реализация полномочий органов местного самоуправления  по осуществлению  муниципального жилищного контроля. </vt:lpstr>
      <vt:lpstr>Презентация PowerPoint</vt:lpstr>
      <vt:lpstr> 6.  Особенности создания и содержания контейнерных площадок МКД и предоставления коммунальной услуги по вывозу ТКО собственникам жилых домов.</vt:lpstr>
      <vt:lpstr>Полномочия органов местного самоуправления  в области обращения с ТКО</vt:lpstr>
      <vt:lpstr>Обязанность по созданию мест (площадок) накопления ТБО </vt:lpstr>
      <vt:lpstr>Презентация PowerPoint</vt:lpstr>
      <vt:lpstr>Требования к качеству предоставления коммунальной услуги          по обращению с ТКО</vt:lpstr>
      <vt:lpstr>7. Начисление платы за коммунальную услугу по обращению с твердыми коммунальными отходами</vt:lpstr>
      <vt:lpstr>Коммунальная услуга по обращению с ТКО:  основные нормативные правовые акты</vt:lpstr>
      <vt:lpstr>Договоры на оказание услуги по обращению с ТКО</vt:lpstr>
      <vt:lpstr>Расчет размера платы за услугу по обращению с ТКО согласно постановлению Правительства РФ от 06.05.2011 № 354 и приказам ДЖКХиЭ ВО от 12.02.2019 № 29, от 12.04.2018 от № 78</vt:lpstr>
      <vt:lpstr>Случаи перерасчета платы за услугу по обращению с ТКО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ErkovAN</dc:creator>
  <cp:lastModifiedBy>Ковешникова Елена Вячеславовна</cp:lastModifiedBy>
  <cp:revision>245</cp:revision>
  <cp:lastPrinted>2019-05-16T15:10:42Z</cp:lastPrinted>
  <dcterms:created xsi:type="dcterms:W3CDTF">2017-09-22T16:06:25Z</dcterms:created>
  <dcterms:modified xsi:type="dcterms:W3CDTF">2019-05-21T08:06:43Z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2017-08-09T00:00:00Z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2017-09-22T00:00:00Z</vt:filetime>
  </property>
</Properties>
</file>